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05E403-6861-4C26-9BB7-83BB3D67A9C4}" type="doc">
      <dgm:prSet loTypeId="urn:microsoft.com/office/officeart/2005/8/layout/vProcess5" loCatId="process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1F6E59F-9C86-43F8-B127-D9381DF360DC}">
      <dgm:prSet/>
      <dgm:spPr/>
      <dgm:t>
        <a:bodyPr/>
        <a:lstStyle/>
        <a:p>
          <a:r>
            <a:rPr lang="sr-Latn-ME"/>
            <a:t>Sistem dugoročne kontrole arterijskog pritiska je zasnovan na centralnoj ulozi bubrega odnosno sistema bubrezi-tjelesna tečnost</a:t>
          </a:r>
          <a:endParaRPr lang="en-US"/>
        </a:p>
      </dgm:t>
    </dgm:pt>
    <dgm:pt modelId="{21C6FB13-A90A-4CAB-95DD-961E556A83C2}" type="parTrans" cxnId="{BAE64034-9875-43E8-A6C6-7FD4126BFA7A}">
      <dgm:prSet/>
      <dgm:spPr/>
      <dgm:t>
        <a:bodyPr/>
        <a:lstStyle/>
        <a:p>
          <a:endParaRPr lang="en-US"/>
        </a:p>
      </dgm:t>
    </dgm:pt>
    <dgm:pt modelId="{A811286F-3F3C-485B-A337-2E2ABA8B61B1}" type="sibTrans" cxnId="{BAE64034-9875-43E8-A6C6-7FD4126BFA7A}">
      <dgm:prSet/>
      <dgm:spPr/>
      <dgm:t>
        <a:bodyPr/>
        <a:lstStyle/>
        <a:p>
          <a:endParaRPr lang="en-US"/>
        </a:p>
      </dgm:t>
    </dgm:pt>
    <dgm:pt modelId="{B673D113-CA72-4B1A-8859-771AFEB0E130}">
      <dgm:prSet/>
      <dgm:spPr/>
      <dgm:t>
        <a:bodyPr/>
        <a:lstStyle/>
        <a:p>
          <a:r>
            <a:rPr lang="sr-Latn-ME"/>
            <a:t>Princip ovog sistema je jednostavan – kada tijelo sadrži previše ekstraćelijske tečnosti raste i volumen krvi ali i arterijski pritisak. Povišen pritisak direktno utiče na bubrege koji izličuju višak ekstraćelijske tečnosti i na taj način se arterijski pritisak vraća na normalu. </a:t>
          </a:r>
          <a:endParaRPr lang="en-US"/>
        </a:p>
      </dgm:t>
    </dgm:pt>
    <dgm:pt modelId="{25EB2744-98CE-45DD-8CAA-EEC15A2050AE}" type="parTrans" cxnId="{7FD047BF-34AF-462D-AE2B-548C67324C23}">
      <dgm:prSet/>
      <dgm:spPr/>
      <dgm:t>
        <a:bodyPr/>
        <a:lstStyle/>
        <a:p>
          <a:endParaRPr lang="en-US"/>
        </a:p>
      </dgm:t>
    </dgm:pt>
    <dgm:pt modelId="{2A64D0A7-C2D3-46B6-9929-9F8AA56FE9CA}" type="sibTrans" cxnId="{7FD047BF-34AF-462D-AE2B-548C67324C23}">
      <dgm:prSet/>
      <dgm:spPr/>
      <dgm:t>
        <a:bodyPr/>
        <a:lstStyle/>
        <a:p>
          <a:endParaRPr lang="en-US"/>
        </a:p>
      </dgm:t>
    </dgm:pt>
    <dgm:pt modelId="{B7234E5E-CC88-4437-ABA4-1B6E7316178A}">
      <dgm:prSet/>
      <dgm:spPr/>
      <dgm:t>
        <a:bodyPr/>
        <a:lstStyle/>
        <a:p>
          <a:r>
            <a:rPr lang="sr-Latn-ME"/>
            <a:t>Porast pritiska od samo nekoliko mmHg stuba može da duplira izlučivanje vode i soli – diureza odnosno natriureza</a:t>
          </a:r>
          <a:endParaRPr lang="en-US"/>
        </a:p>
      </dgm:t>
    </dgm:pt>
    <dgm:pt modelId="{1FFA991E-56B9-4BCA-9ADC-2D16609DB416}" type="parTrans" cxnId="{F2FB565C-99CB-4EBC-9AD0-6337FE3F099B}">
      <dgm:prSet/>
      <dgm:spPr/>
      <dgm:t>
        <a:bodyPr/>
        <a:lstStyle/>
        <a:p>
          <a:endParaRPr lang="en-US"/>
        </a:p>
      </dgm:t>
    </dgm:pt>
    <dgm:pt modelId="{FED441AE-DFC5-47B0-BAC5-17B8191BD12D}" type="sibTrans" cxnId="{F2FB565C-99CB-4EBC-9AD0-6337FE3F099B}">
      <dgm:prSet/>
      <dgm:spPr/>
      <dgm:t>
        <a:bodyPr/>
        <a:lstStyle/>
        <a:p>
          <a:endParaRPr lang="en-US"/>
        </a:p>
      </dgm:t>
    </dgm:pt>
    <dgm:pt modelId="{2D8E9643-C87B-4AE6-996E-8BEA4274A192}" type="pres">
      <dgm:prSet presAssocID="{8605E403-6861-4C26-9BB7-83BB3D67A9C4}" presName="outerComposite" presStyleCnt="0">
        <dgm:presLayoutVars>
          <dgm:chMax val="5"/>
          <dgm:dir/>
          <dgm:resizeHandles val="exact"/>
        </dgm:presLayoutVars>
      </dgm:prSet>
      <dgm:spPr/>
    </dgm:pt>
    <dgm:pt modelId="{85DA44F6-1E92-4EC7-97A0-E388A7B04070}" type="pres">
      <dgm:prSet presAssocID="{8605E403-6861-4C26-9BB7-83BB3D67A9C4}" presName="dummyMaxCanvas" presStyleCnt="0">
        <dgm:presLayoutVars/>
      </dgm:prSet>
      <dgm:spPr/>
    </dgm:pt>
    <dgm:pt modelId="{1AF05C78-A7E2-4832-9BC5-ACAB3AC653B8}" type="pres">
      <dgm:prSet presAssocID="{8605E403-6861-4C26-9BB7-83BB3D67A9C4}" presName="ThreeNodes_1" presStyleLbl="node1" presStyleIdx="0" presStyleCnt="3">
        <dgm:presLayoutVars>
          <dgm:bulletEnabled val="1"/>
        </dgm:presLayoutVars>
      </dgm:prSet>
      <dgm:spPr/>
    </dgm:pt>
    <dgm:pt modelId="{57720E9B-2AF3-4A4A-AECE-42E979F5525A}" type="pres">
      <dgm:prSet presAssocID="{8605E403-6861-4C26-9BB7-83BB3D67A9C4}" presName="ThreeNodes_2" presStyleLbl="node1" presStyleIdx="1" presStyleCnt="3">
        <dgm:presLayoutVars>
          <dgm:bulletEnabled val="1"/>
        </dgm:presLayoutVars>
      </dgm:prSet>
      <dgm:spPr/>
    </dgm:pt>
    <dgm:pt modelId="{5BF0A810-7627-4500-B069-1E95396E9C07}" type="pres">
      <dgm:prSet presAssocID="{8605E403-6861-4C26-9BB7-83BB3D67A9C4}" presName="ThreeNodes_3" presStyleLbl="node1" presStyleIdx="2" presStyleCnt="3">
        <dgm:presLayoutVars>
          <dgm:bulletEnabled val="1"/>
        </dgm:presLayoutVars>
      </dgm:prSet>
      <dgm:spPr/>
    </dgm:pt>
    <dgm:pt modelId="{8479857E-D196-4C11-95D3-04E63DDD111F}" type="pres">
      <dgm:prSet presAssocID="{8605E403-6861-4C26-9BB7-83BB3D67A9C4}" presName="ThreeConn_1-2" presStyleLbl="fgAccFollowNode1" presStyleIdx="0" presStyleCnt="2">
        <dgm:presLayoutVars>
          <dgm:bulletEnabled val="1"/>
        </dgm:presLayoutVars>
      </dgm:prSet>
      <dgm:spPr/>
    </dgm:pt>
    <dgm:pt modelId="{C6FEAC78-2B02-40A4-8688-024E49633738}" type="pres">
      <dgm:prSet presAssocID="{8605E403-6861-4C26-9BB7-83BB3D67A9C4}" presName="ThreeConn_2-3" presStyleLbl="fgAccFollowNode1" presStyleIdx="1" presStyleCnt="2">
        <dgm:presLayoutVars>
          <dgm:bulletEnabled val="1"/>
        </dgm:presLayoutVars>
      </dgm:prSet>
      <dgm:spPr/>
    </dgm:pt>
    <dgm:pt modelId="{5FD1B6BA-F694-484A-B7B0-7BC58593E113}" type="pres">
      <dgm:prSet presAssocID="{8605E403-6861-4C26-9BB7-83BB3D67A9C4}" presName="ThreeNodes_1_text" presStyleLbl="node1" presStyleIdx="2" presStyleCnt="3">
        <dgm:presLayoutVars>
          <dgm:bulletEnabled val="1"/>
        </dgm:presLayoutVars>
      </dgm:prSet>
      <dgm:spPr/>
    </dgm:pt>
    <dgm:pt modelId="{D10F6E24-CBD1-46FC-9131-A92705C94561}" type="pres">
      <dgm:prSet presAssocID="{8605E403-6861-4C26-9BB7-83BB3D67A9C4}" presName="ThreeNodes_2_text" presStyleLbl="node1" presStyleIdx="2" presStyleCnt="3">
        <dgm:presLayoutVars>
          <dgm:bulletEnabled val="1"/>
        </dgm:presLayoutVars>
      </dgm:prSet>
      <dgm:spPr/>
    </dgm:pt>
    <dgm:pt modelId="{1FFB3770-EF63-4BAA-B3CD-CF19C674FA25}" type="pres">
      <dgm:prSet presAssocID="{8605E403-6861-4C26-9BB7-83BB3D67A9C4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E44AAB05-63E6-4790-B5B0-CCDE3D8E2768}" type="presOf" srcId="{21F6E59F-9C86-43F8-B127-D9381DF360DC}" destId="{5FD1B6BA-F694-484A-B7B0-7BC58593E113}" srcOrd="1" destOrd="0" presId="urn:microsoft.com/office/officeart/2005/8/layout/vProcess5"/>
    <dgm:cxn modelId="{F34F8E1C-DF14-40C9-8FF8-11450A293D99}" type="presOf" srcId="{B673D113-CA72-4B1A-8859-771AFEB0E130}" destId="{57720E9B-2AF3-4A4A-AECE-42E979F5525A}" srcOrd="0" destOrd="0" presId="urn:microsoft.com/office/officeart/2005/8/layout/vProcess5"/>
    <dgm:cxn modelId="{BAE64034-9875-43E8-A6C6-7FD4126BFA7A}" srcId="{8605E403-6861-4C26-9BB7-83BB3D67A9C4}" destId="{21F6E59F-9C86-43F8-B127-D9381DF360DC}" srcOrd="0" destOrd="0" parTransId="{21C6FB13-A90A-4CAB-95DD-961E556A83C2}" sibTransId="{A811286F-3F3C-485B-A337-2E2ABA8B61B1}"/>
    <dgm:cxn modelId="{F2FB565C-99CB-4EBC-9AD0-6337FE3F099B}" srcId="{8605E403-6861-4C26-9BB7-83BB3D67A9C4}" destId="{B7234E5E-CC88-4437-ABA4-1B6E7316178A}" srcOrd="2" destOrd="0" parTransId="{1FFA991E-56B9-4BCA-9ADC-2D16609DB416}" sibTransId="{FED441AE-DFC5-47B0-BAC5-17B8191BD12D}"/>
    <dgm:cxn modelId="{25C61863-C353-4C0B-A976-FB848688A794}" type="presOf" srcId="{B7234E5E-CC88-4437-ABA4-1B6E7316178A}" destId="{5BF0A810-7627-4500-B069-1E95396E9C07}" srcOrd="0" destOrd="0" presId="urn:microsoft.com/office/officeart/2005/8/layout/vProcess5"/>
    <dgm:cxn modelId="{38810245-A0CC-4627-8195-76988D9AEB31}" type="presOf" srcId="{21F6E59F-9C86-43F8-B127-D9381DF360DC}" destId="{1AF05C78-A7E2-4832-9BC5-ACAB3AC653B8}" srcOrd="0" destOrd="0" presId="urn:microsoft.com/office/officeart/2005/8/layout/vProcess5"/>
    <dgm:cxn modelId="{C6CD9267-C339-492A-AC5A-7AD9F196A2D9}" type="presOf" srcId="{A811286F-3F3C-485B-A337-2E2ABA8B61B1}" destId="{8479857E-D196-4C11-95D3-04E63DDD111F}" srcOrd="0" destOrd="0" presId="urn:microsoft.com/office/officeart/2005/8/layout/vProcess5"/>
    <dgm:cxn modelId="{3692E652-F734-401A-8729-CE213595490C}" type="presOf" srcId="{B673D113-CA72-4B1A-8859-771AFEB0E130}" destId="{D10F6E24-CBD1-46FC-9131-A92705C94561}" srcOrd="1" destOrd="0" presId="urn:microsoft.com/office/officeart/2005/8/layout/vProcess5"/>
    <dgm:cxn modelId="{87718056-D390-44ED-AE1F-C7F7E494FB63}" type="presOf" srcId="{B7234E5E-CC88-4437-ABA4-1B6E7316178A}" destId="{1FFB3770-EF63-4BAA-B3CD-CF19C674FA25}" srcOrd="1" destOrd="0" presId="urn:microsoft.com/office/officeart/2005/8/layout/vProcess5"/>
    <dgm:cxn modelId="{7FD047BF-34AF-462D-AE2B-548C67324C23}" srcId="{8605E403-6861-4C26-9BB7-83BB3D67A9C4}" destId="{B673D113-CA72-4B1A-8859-771AFEB0E130}" srcOrd="1" destOrd="0" parTransId="{25EB2744-98CE-45DD-8CAA-EEC15A2050AE}" sibTransId="{2A64D0A7-C2D3-46B6-9929-9F8AA56FE9CA}"/>
    <dgm:cxn modelId="{D130EBC6-1C9B-43F9-9B5D-5DB7E146F270}" type="presOf" srcId="{8605E403-6861-4C26-9BB7-83BB3D67A9C4}" destId="{2D8E9643-C87B-4AE6-996E-8BEA4274A192}" srcOrd="0" destOrd="0" presId="urn:microsoft.com/office/officeart/2005/8/layout/vProcess5"/>
    <dgm:cxn modelId="{8DD49CF0-7AEA-442C-B54E-B6B12B32C34E}" type="presOf" srcId="{2A64D0A7-C2D3-46B6-9929-9F8AA56FE9CA}" destId="{C6FEAC78-2B02-40A4-8688-024E49633738}" srcOrd="0" destOrd="0" presId="urn:microsoft.com/office/officeart/2005/8/layout/vProcess5"/>
    <dgm:cxn modelId="{3B989F94-18C7-4495-8DA0-EB7FC22348C0}" type="presParOf" srcId="{2D8E9643-C87B-4AE6-996E-8BEA4274A192}" destId="{85DA44F6-1E92-4EC7-97A0-E388A7B04070}" srcOrd="0" destOrd="0" presId="urn:microsoft.com/office/officeart/2005/8/layout/vProcess5"/>
    <dgm:cxn modelId="{93E38188-9478-4CFA-9864-356842443949}" type="presParOf" srcId="{2D8E9643-C87B-4AE6-996E-8BEA4274A192}" destId="{1AF05C78-A7E2-4832-9BC5-ACAB3AC653B8}" srcOrd="1" destOrd="0" presId="urn:microsoft.com/office/officeart/2005/8/layout/vProcess5"/>
    <dgm:cxn modelId="{24B90FBA-12C6-490F-9DE3-BD8D96D3AF4A}" type="presParOf" srcId="{2D8E9643-C87B-4AE6-996E-8BEA4274A192}" destId="{57720E9B-2AF3-4A4A-AECE-42E979F5525A}" srcOrd="2" destOrd="0" presId="urn:microsoft.com/office/officeart/2005/8/layout/vProcess5"/>
    <dgm:cxn modelId="{66E2741C-B966-4565-A0F3-D35BA2D9D86D}" type="presParOf" srcId="{2D8E9643-C87B-4AE6-996E-8BEA4274A192}" destId="{5BF0A810-7627-4500-B069-1E95396E9C07}" srcOrd="3" destOrd="0" presId="urn:microsoft.com/office/officeart/2005/8/layout/vProcess5"/>
    <dgm:cxn modelId="{A00BCA3F-FA09-417D-A42C-A376995D0958}" type="presParOf" srcId="{2D8E9643-C87B-4AE6-996E-8BEA4274A192}" destId="{8479857E-D196-4C11-95D3-04E63DDD111F}" srcOrd="4" destOrd="0" presId="urn:microsoft.com/office/officeart/2005/8/layout/vProcess5"/>
    <dgm:cxn modelId="{A72770B8-61F6-436A-9D8C-EE64E87BF57D}" type="presParOf" srcId="{2D8E9643-C87B-4AE6-996E-8BEA4274A192}" destId="{C6FEAC78-2B02-40A4-8688-024E49633738}" srcOrd="5" destOrd="0" presId="urn:microsoft.com/office/officeart/2005/8/layout/vProcess5"/>
    <dgm:cxn modelId="{D3ABDB66-8042-479C-8EC0-449FC3BEFCB6}" type="presParOf" srcId="{2D8E9643-C87B-4AE6-996E-8BEA4274A192}" destId="{5FD1B6BA-F694-484A-B7B0-7BC58593E113}" srcOrd="6" destOrd="0" presId="urn:microsoft.com/office/officeart/2005/8/layout/vProcess5"/>
    <dgm:cxn modelId="{7D1823A8-CCC9-43B5-BDBD-CA3566706041}" type="presParOf" srcId="{2D8E9643-C87B-4AE6-996E-8BEA4274A192}" destId="{D10F6E24-CBD1-46FC-9131-A92705C94561}" srcOrd="7" destOrd="0" presId="urn:microsoft.com/office/officeart/2005/8/layout/vProcess5"/>
    <dgm:cxn modelId="{E7D274AA-6D2D-4201-A854-EEA6155AECB8}" type="presParOf" srcId="{2D8E9643-C87B-4AE6-996E-8BEA4274A192}" destId="{1FFB3770-EF63-4BAA-B3CD-CF19C674FA25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409DE10-6CD7-403D-981B-1FDC6AB212FB}" type="doc">
      <dgm:prSet loTypeId="urn:microsoft.com/office/officeart/2005/8/layout/hierarchy1" loCatId="hierarchy" qsTypeId="urn:microsoft.com/office/officeart/2005/8/quickstyle/simple2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F542147-F160-4BC2-A027-42D0EE78DA07}">
      <dgm:prSet/>
      <dgm:spPr/>
      <dgm:t>
        <a:bodyPr/>
        <a:lstStyle/>
        <a:p>
          <a:r>
            <a:rPr lang="sr-Latn-ME"/>
            <a:t>U dužem vremenskom periodu izlučivanja vode i soli mora da se izjednači sa unosom. </a:t>
          </a:r>
          <a:endParaRPr lang="en-US"/>
        </a:p>
      </dgm:t>
    </dgm:pt>
    <dgm:pt modelId="{6761047A-61D0-4C6D-A0AE-BC50155548D3}" type="parTrans" cxnId="{CCA37539-D1E1-442C-967D-3417FD51871B}">
      <dgm:prSet/>
      <dgm:spPr/>
      <dgm:t>
        <a:bodyPr/>
        <a:lstStyle/>
        <a:p>
          <a:endParaRPr lang="en-US"/>
        </a:p>
      </dgm:t>
    </dgm:pt>
    <dgm:pt modelId="{AA480980-DF71-428B-9A1A-2B60B71C47FC}" type="sibTrans" cxnId="{CCA37539-D1E1-442C-967D-3417FD51871B}">
      <dgm:prSet/>
      <dgm:spPr/>
      <dgm:t>
        <a:bodyPr/>
        <a:lstStyle/>
        <a:p>
          <a:endParaRPr lang="en-US"/>
        </a:p>
      </dgm:t>
    </dgm:pt>
    <dgm:pt modelId="{AA36191A-A226-46B7-AE69-C565C626BDB6}">
      <dgm:prSet/>
      <dgm:spPr/>
      <dgm:t>
        <a:bodyPr/>
        <a:lstStyle/>
        <a:p>
          <a:r>
            <a:rPr lang="sr-Latn-ME"/>
            <a:t>Tačka ravnoteže jeste ona tačka kada je količina unesene vode jednaka količini vode i soli koje se izlučuju; nalazi se na 100 mmHg. </a:t>
          </a:r>
          <a:endParaRPr lang="en-US"/>
        </a:p>
      </dgm:t>
    </dgm:pt>
    <dgm:pt modelId="{D82C2401-34EC-4C99-B72F-B2CCE972DC8C}" type="parTrans" cxnId="{230BFB50-0EE7-4CB1-B7F2-69CC023BE8D5}">
      <dgm:prSet/>
      <dgm:spPr/>
      <dgm:t>
        <a:bodyPr/>
        <a:lstStyle/>
        <a:p>
          <a:endParaRPr lang="en-US"/>
        </a:p>
      </dgm:t>
    </dgm:pt>
    <dgm:pt modelId="{3AAF9EF2-91F0-41A2-8625-A8E7D7AF7CEB}" type="sibTrans" cxnId="{230BFB50-0EE7-4CB1-B7F2-69CC023BE8D5}">
      <dgm:prSet/>
      <dgm:spPr/>
      <dgm:t>
        <a:bodyPr/>
        <a:lstStyle/>
        <a:p>
          <a:endParaRPr lang="en-US"/>
        </a:p>
      </dgm:t>
    </dgm:pt>
    <dgm:pt modelId="{433CC4CB-9FB6-4A74-B945-47294E1CE525}" type="pres">
      <dgm:prSet presAssocID="{9409DE10-6CD7-403D-981B-1FDC6AB212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9FC06DA-9786-47F0-8728-5137251F925B}" type="pres">
      <dgm:prSet presAssocID="{7F542147-F160-4BC2-A027-42D0EE78DA07}" presName="hierRoot1" presStyleCnt="0"/>
      <dgm:spPr/>
    </dgm:pt>
    <dgm:pt modelId="{1DCA8051-0069-4523-9D51-16AF0FBA6028}" type="pres">
      <dgm:prSet presAssocID="{7F542147-F160-4BC2-A027-42D0EE78DA07}" presName="composite" presStyleCnt="0"/>
      <dgm:spPr/>
    </dgm:pt>
    <dgm:pt modelId="{7C0E669E-F8FB-4FEB-9513-F9CD7BC8E33C}" type="pres">
      <dgm:prSet presAssocID="{7F542147-F160-4BC2-A027-42D0EE78DA07}" presName="background" presStyleLbl="node0" presStyleIdx="0" presStyleCnt="2"/>
      <dgm:spPr/>
    </dgm:pt>
    <dgm:pt modelId="{127B349E-5329-4EC4-A666-05B98F90D6FF}" type="pres">
      <dgm:prSet presAssocID="{7F542147-F160-4BC2-A027-42D0EE78DA07}" presName="text" presStyleLbl="fgAcc0" presStyleIdx="0" presStyleCnt="2">
        <dgm:presLayoutVars>
          <dgm:chPref val="3"/>
        </dgm:presLayoutVars>
      </dgm:prSet>
      <dgm:spPr/>
    </dgm:pt>
    <dgm:pt modelId="{574D72FF-D1BC-4C7C-847C-19D3693DF4D2}" type="pres">
      <dgm:prSet presAssocID="{7F542147-F160-4BC2-A027-42D0EE78DA07}" presName="hierChild2" presStyleCnt="0"/>
      <dgm:spPr/>
    </dgm:pt>
    <dgm:pt modelId="{642A9ED7-AEFC-4BD7-83A0-845292DC092C}" type="pres">
      <dgm:prSet presAssocID="{AA36191A-A226-46B7-AE69-C565C626BDB6}" presName="hierRoot1" presStyleCnt="0"/>
      <dgm:spPr/>
    </dgm:pt>
    <dgm:pt modelId="{C7C4B387-5491-4FB3-A729-CDA4CBFB7A0E}" type="pres">
      <dgm:prSet presAssocID="{AA36191A-A226-46B7-AE69-C565C626BDB6}" presName="composite" presStyleCnt="0"/>
      <dgm:spPr/>
    </dgm:pt>
    <dgm:pt modelId="{EC7E7209-BAE7-4739-930C-C11DE0C50EE9}" type="pres">
      <dgm:prSet presAssocID="{AA36191A-A226-46B7-AE69-C565C626BDB6}" presName="background" presStyleLbl="node0" presStyleIdx="1" presStyleCnt="2"/>
      <dgm:spPr/>
    </dgm:pt>
    <dgm:pt modelId="{E5983709-670C-402F-B267-CAC7A58A8EA7}" type="pres">
      <dgm:prSet presAssocID="{AA36191A-A226-46B7-AE69-C565C626BDB6}" presName="text" presStyleLbl="fgAcc0" presStyleIdx="1" presStyleCnt="2">
        <dgm:presLayoutVars>
          <dgm:chPref val="3"/>
        </dgm:presLayoutVars>
      </dgm:prSet>
      <dgm:spPr/>
    </dgm:pt>
    <dgm:pt modelId="{98368F9D-A1A4-4302-9728-BD86DF91AEB5}" type="pres">
      <dgm:prSet presAssocID="{AA36191A-A226-46B7-AE69-C565C626BDB6}" presName="hierChild2" presStyleCnt="0"/>
      <dgm:spPr/>
    </dgm:pt>
  </dgm:ptLst>
  <dgm:cxnLst>
    <dgm:cxn modelId="{6D717315-4F3E-4DD5-9C10-47ACA1284F47}" type="presOf" srcId="{9409DE10-6CD7-403D-981B-1FDC6AB212FB}" destId="{433CC4CB-9FB6-4A74-B945-47294E1CE525}" srcOrd="0" destOrd="0" presId="urn:microsoft.com/office/officeart/2005/8/layout/hierarchy1"/>
    <dgm:cxn modelId="{CCA37539-D1E1-442C-967D-3417FD51871B}" srcId="{9409DE10-6CD7-403D-981B-1FDC6AB212FB}" destId="{7F542147-F160-4BC2-A027-42D0EE78DA07}" srcOrd="0" destOrd="0" parTransId="{6761047A-61D0-4C6D-A0AE-BC50155548D3}" sibTransId="{AA480980-DF71-428B-9A1A-2B60B71C47FC}"/>
    <dgm:cxn modelId="{230BFB50-0EE7-4CB1-B7F2-69CC023BE8D5}" srcId="{9409DE10-6CD7-403D-981B-1FDC6AB212FB}" destId="{AA36191A-A226-46B7-AE69-C565C626BDB6}" srcOrd="1" destOrd="0" parTransId="{D82C2401-34EC-4C99-B72F-B2CCE972DC8C}" sibTransId="{3AAF9EF2-91F0-41A2-8625-A8E7D7AF7CEB}"/>
    <dgm:cxn modelId="{BEAEA7A4-273C-4E7B-8344-1B2648214790}" type="presOf" srcId="{7F542147-F160-4BC2-A027-42D0EE78DA07}" destId="{127B349E-5329-4EC4-A666-05B98F90D6FF}" srcOrd="0" destOrd="0" presId="urn:microsoft.com/office/officeart/2005/8/layout/hierarchy1"/>
    <dgm:cxn modelId="{7BB047C2-E336-46C9-BE73-7D611EC7B26D}" type="presOf" srcId="{AA36191A-A226-46B7-AE69-C565C626BDB6}" destId="{E5983709-670C-402F-B267-CAC7A58A8EA7}" srcOrd="0" destOrd="0" presId="urn:microsoft.com/office/officeart/2005/8/layout/hierarchy1"/>
    <dgm:cxn modelId="{BCD2B671-AF7D-412E-98F0-3D865EEBA25C}" type="presParOf" srcId="{433CC4CB-9FB6-4A74-B945-47294E1CE525}" destId="{39FC06DA-9786-47F0-8728-5137251F925B}" srcOrd="0" destOrd="0" presId="urn:microsoft.com/office/officeart/2005/8/layout/hierarchy1"/>
    <dgm:cxn modelId="{A5E0B21D-15FC-43BB-9DE3-AE1D836D4AF7}" type="presParOf" srcId="{39FC06DA-9786-47F0-8728-5137251F925B}" destId="{1DCA8051-0069-4523-9D51-16AF0FBA6028}" srcOrd="0" destOrd="0" presId="urn:microsoft.com/office/officeart/2005/8/layout/hierarchy1"/>
    <dgm:cxn modelId="{FA7887C2-4300-4BC5-A6DB-BAAD130892FA}" type="presParOf" srcId="{1DCA8051-0069-4523-9D51-16AF0FBA6028}" destId="{7C0E669E-F8FB-4FEB-9513-F9CD7BC8E33C}" srcOrd="0" destOrd="0" presId="urn:microsoft.com/office/officeart/2005/8/layout/hierarchy1"/>
    <dgm:cxn modelId="{B6DDA2AE-DDF7-4E3D-A52B-2AD6805667FE}" type="presParOf" srcId="{1DCA8051-0069-4523-9D51-16AF0FBA6028}" destId="{127B349E-5329-4EC4-A666-05B98F90D6FF}" srcOrd="1" destOrd="0" presId="urn:microsoft.com/office/officeart/2005/8/layout/hierarchy1"/>
    <dgm:cxn modelId="{A5FC1FEB-0DB7-4FA9-B039-7953F9A42805}" type="presParOf" srcId="{39FC06DA-9786-47F0-8728-5137251F925B}" destId="{574D72FF-D1BC-4C7C-847C-19D3693DF4D2}" srcOrd="1" destOrd="0" presId="urn:microsoft.com/office/officeart/2005/8/layout/hierarchy1"/>
    <dgm:cxn modelId="{9B21C001-59C2-4782-B10D-C7907B80D644}" type="presParOf" srcId="{433CC4CB-9FB6-4A74-B945-47294E1CE525}" destId="{642A9ED7-AEFC-4BD7-83A0-845292DC092C}" srcOrd="1" destOrd="0" presId="urn:microsoft.com/office/officeart/2005/8/layout/hierarchy1"/>
    <dgm:cxn modelId="{C0F60CB9-8647-4204-96C5-8C6B32F7EF65}" type="presParOf" srcId="{642A9ED7-AEFC-4BD7-83A0-845292DC092C}" destId="{C7C4B387-5491-4FB3-A729-CDA4CBFB7A0E}" srcOrd="0" destOrd="0" presId="urn:microsoft.com/office/officeart/2005/8/layout/hierarchy1"/>
    <dgm:cxn modelId="{0A027E8A-0DAD-4A5C-AF89-8B0E5F1F68AC}" type="presParOf" srcId="{C7C4B387-5491-4FB3-A729-CDA4CBFB7A0E}" destId="{EC7E7209-BAE7-4739-930C-C11DE0C50EE9}" srcOrd="0" destOrd="0" presId="urn:microsoft.com/office/officeart/2005/8/layout/hierarchy1"/>
    <dgm:cxn modelId="{0B3A8B37-32AD-4549-B1BF-25C4C6B90308}" type="presParOf" srcId="{C7C4B387-5491-4FB3-A729-CDA4CBFB7A0E}" destId="{E5983709-670C-402F-B267-CAC7A58A8EA7}" srcOrd="1" destOrd="0" presId="urn:microsoft.com/office/officeart/2005/8/layout/hierarchy1"/>
    <dgm:cxn modelId="{7C808A77-F036-40BD-9203-43E0D5902C2B}" type="presParOf" srcId="{642A9ED7-AEFC-4BD7-83A0-845292DC092C}" destId="{98368F9D-A1A4-4302-9728-BD86DF91AEB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6817930-FF27-423F-92C1-E5E9BAD3ED7E}" type="doc">
      <dgm:prSet loTypeId="urn:microsoft.com/office/officeart/2005/8/layout/hierarchy1" loCatId="hierarchy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EEDDF38-91A3-41DE-A0BD-CD437CDA7435}">
      <dgm:prSet/>
      <dgm:spPr/>
      <dgm:t>
        <a:bodyPr/>
        <a:lstStyle/>
        <a:p>
          <a:r>
            <a:rPr lang="sr-Latn-ME"/>
            <a:t>Pri pritisku od 150 mmHg količina izlučene vode i soli je 3 puta veća u odnosu na njihov unos – negativan balans</a:t>
          </a:r>
          <a:endParaRPr lang="en-US"/>
        </a:p>
      </dgm:t>
    </dgm:pt>
    <dgm:pt modelId="{13F18468-F2EB-48F3-B18C-DEAB93532028}" type="parTrans" cxnId="{22CB5034-BEC4-449D-A090-B145546DB357}">
      <dgm:prSet/>
      <dgm:spPr/>
      <dgm:t>
        <a:bodyPr/>
        <a:lstStyle/>
        <a:p>
          <a:endParaRPr lang="en-US"/>
        </a:p>
      </dgm:t>
    </dgm:pt>
    <dgm:pt modelId="{E97406AD-29BE-4192-9E2D-0C987BE4D479}" type="sibTrans" cxnId="{22CB5034-BEC4-449D-A090-B145546DB357}">
      <dgm:prSet/>
      <dgm:spPr/>
      <dgm:t>
        <a:bodyPr/>
        <a:lstStyle/>
        <a:p>
          <a:endParaRPr lang="en-US"/>
        </a:p>
      </dgm:t>
    </dgm:pt>
    <dgm:pt modelId="{715D3A6A-44AA-4C7D-804C-AFFB0C03CBB6}">
      <dgm:prSet/>
      <dgm:spPr/>
      <dgm:t>
        <a:bodyPr/>
        <a:lstStyle/>
        <a:p>
          <a:r>
            <a:rPr lang="sr-Latn-ME"/>
            <a:t>Obrnuto kada pritisak pada ispod nivoa tačke ravnoteže unos vode i soli je veći od njihog izlučivanja kako bi se povećao volumen krvi i arterisjki pritisak vratio na tačku ravnoteže – princip beskonačne amplifikacije u kontroli arterijskog pritiska mehanizmom beburezi-tjelesna tečnost</a:t>
          </a:r>
          <a:endParaRPr lang="en-US"/>
        </a:p>
      </dgm:t>
    </dgm:pt>
    <dgm:pt modelId="{73B5AB7A-6D61-4F05-8C5F-0F3D2F220DC3}" type="parTrans" cxnId="{042269FE-2B75-4623-8746-3FEF27B62563}">
      <dgm:prSet/>
      <dgm:spPr/>
      <dgm:t>
        <a:bodyPr/>
        <a:lstStyle/>
        <a:p>
          <a:endParaRPr lang="en-US"/>
        </a:p>
      </dgm:t>
    </dgm:pt>
    <dgm:pt modelId="{D6247912-609A-446E-AC2F-F805FAA82F82}" type="sibTrans" cxnId="{042269FE-2B75-4623-8746-3FEF27B62563}">
      <dgm:prSet/>
      <dgm:spPr/>
      <dgm:t>
        <a:bodyPr/>
        <a:lstStyle/>
        <a:p>
          <a:endParaRPr lang="en-US"/>
        </a:p>
      </dgm:t>
    </dgm:pt>
    <dgm:pt modelId="{DC514D95-38E2-4909-A7EA-A3092F08A03D}" type="pres">
      <dgm:prSet presAssocID="{66817930-FF27-423F-92C1-E5E9BAD3ED7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E4E5D18-4DED-4DC3-A3FB-B40A7A2B4941}" type="pres">
      <dgm:prSet presAssocID="{8EEDDF38-91A3-41DE-A0BD-CD437CDA7435}" presName="hierRoot1" presStyleCnt="0"/>
      <dgm:spPr/>
    </dgm:pt>
    <dgm:pt modelId="{411872DD-05CE-4394-966D-1525415E4F69}" type="pres">
      <dgm:prSet presAssocID="{8EEDDF38-91A3-41DE-A0BD-CD437CDA7435}" presName="composite" presStyleCnt="0"/>
      <dgm:spPr/>
    </dgm:pt>
    <dgm:pt modelId="{F0E8508F-1E93-40E4-9857-E8DE14F7A2C4}" type="pres">
      <dgm:prSet presAssocID="{8EEDDF38-91A3-41DE-A0BD-CD437CDA7435}" presName="background" presStyleLbl="node0" presStyleIdx="0" presStyleCnt="2"/>
      <dgm:spPr/>
    </dgm:pt>
    <dgm:pt modelId="{2FD7DDD9-467A-4C16-B0CE-F487B3B5B2F4}" type="pres">
      <dgm:prSet presAssocID="{8EEDDF38-91A3-41DE-A0BD-CD437CDA7435}" presName="text" presStyleLbl="fgAcc0" presStyleIdx="0" presStyleCnt="2">
        <dgm:presLayoutVars>
          <dgm:chPref val="3"/>
        </dgm:presLayoutVars>
      </dgm:prSet>
      <dgm:spPr/>
    </dgm:pt>
    <dgm:pt modelId="{CD8892AF-B4D3-4CDA-B107-B89934F15907}" type="pres">
      <dgm:prSet presAssocID="{8EEDDF38-91A3-41DE-A0BD-CD437CDA7435}" presName="hierChild2" presStyleCnt="0"/>
      <dgm:spPr/>
    </dgm:pt>
    <dgm:pt modelId="{56021742-FC4E-4E29-9CC4-AC4BBF5CF57F}" type="pres">
      <dgm:prSet presAssocID="{715D3A6A-44AA-4C7D-804C-AFFB0C03CBB6}" presName="hierRoot1" presStyleCnt="0"/>
      <dgm:spPr/>
    </dgm:pt>
    <dgm:pt modelId="{7A6931E2-D058-4F4E-8A44-9189825F6C70}" type="pres">
      <dgm:prSet presAssocID="{715D3A6A-44AA-4C7D-804C-AFFB0C03CBB6}" presName="composite" presStyleCnt="0"/>
      <dgm:spPr/>
    </dgm:pt>
    <dgm:pt modelId="{B9C85A21-D95C-4CCC-AADB-6445ACA45C36}" type="pres">
      <dgm:prSet presAssocID="{715D3A6A-44AA-4C7D-804C-AFFB0C03CBB6}" presName="background" presStyleLbl="node0" presStyleIdx="1" presStyleCnt="2"/>
      <dgm:spPr/>
    </dgm:pt>
    <dgm:pt modelId="{6A2EE88D-4D43-48F0-B43B-D68110ED9D30}" type="pres">
      <dgm:prSet presAssocID="{715D3A6A-44AA-4C7D-804C-AFFB0C03CBB6}" presName="text" presStyleLbl="fgAcc0" presStyleIdx="1" presStyleCnt="2">
        <dgm:presLayoutVars>
          <dgm:chPref val="3"/>
        </dgm:presLayoutVars>
      </dgm:prSet>
      <dgm:spPr/>
    </dgm:pt>
    <dgm:pt modelId="{EE96C85C-5D29-4DB4-90B0-9510660FB25A}" type="pres">
      <dgm:prSet presAssocID="{715D3A6A-44AA-4C7D-804C-AFFB0C03CBB6}" presName="hierChild2" presStyleCnt="0"/>
      <dgm:spPr/>
    </dgm:pt>
  </dgm:ptLst>
  <dgm:cxnLst>
    <dgm:cxn modelId="{D7949217-EBE2-4C4F-9485-C5E20FE26096}" type="presOf" srcId="{715D3A6A-44AA-4C7D-804C-AFFB0C03CBB6}" destId="{6A2EE88D-4D43-48F0-B43B-D68110ED9D30}" srcOrd="0" destOrd="0" presId="urn:microsoft.com/office/officeart/2005/8/layout/hierarchy1"/>
    <dgm:cxn modelId="{455ECE27-726C-4CAD-9CE3-066DB56F7C4D}" type="presOf" srcId="{66817930-FF27-423F-92C1-E5E9BAD3ED7E}" destId="{DC514D95-38E2-4909-A7EA-A3092F08A03D}" srcOrd="0" destOrd="0" presId="urn:microsoft.com/office/officeart/2005/8/layout/hierarchy1"/>
    <dgm:cxn modelId="{22CB5034-BEC4-449D-A090-B145546DB357}" srcId="{66817930-FF27-423F-92C1-E5E9BAD3ED7E}" destId="{8EEDDF38-91A3-41DE-A0BD-CD437CDA7435}" srcOrd="0" destOrd="0" parTransId="{13F18468-F2EB-48F3-B18C-DEAB93532028}" sibTransId="{E97406AD-29BE-4192-9E2D-0C987BE4D479}"/>
    <dgm:cxn modelId="{489ECF63-5F26-4A43-AE6D-DA2F9DA79586}" type="presOf" srcId="{8EEDDF38-91A3-41DE-A0BD-CD437CDA7435}" destId="{2FD7DDD9-467A-4C16-B0CE-F487B3B5B2F4}" srcOrd="0" destOrd="0" presId="urn:microsoft.com/office/officeart/2005/8/layout/hierarchy1"/>
    <dgm:cxn modelId="{042269FE-2B75-4623-8746-3FEF27B62563}" srcId="{66817930-FF27-423F-92C1-E5E9BAD3ED7E}" destId="{715D3A6A-44AA-4C7D-804C-AFFB0C03CBB6}" srcOrd="1" destOrd="0" parTransId="{73B5AB7A-6D61-4F05-8C5F-0F3D2F220DC3}" sibTransId="{D6247912-609A-446E-AC2F-F805FAA82F82}"/>
    <dgm:cxn modelId="{A0F3AF23-C3BE-46F6-9ABF-EC59B636CF01}" type="presParOf" srcId="{DC514D95-38E2-4909-A7EA-A3092F08A03D}" destId="{DE4E5D18-4DED-4DC3-A3FB-B40A7A2B4941}" srcOrd="0" destOrd="0" presId="urn:microsoft.com/office/officeart/2005/8/layout/hierarchy1"/>
    <dgm:cxn modelId="{410F3763-FE42-41DC-A836-5EFE5FFBBA90}" type="presParOf" srcId="{DE4E5D18-4DED-4DC3-A3FB-B40A7A2B4941}" destId="{411872DD-05CE-4394-966D-1525415E4F69}" srcOrd="0" destOrd="0" presId="urn:microsoft.com/office/officeart/2005/8/layout/hierarchy1"/>
    <dgm:cxn modelId="{0667F8D9-96B7-42B9-BD58-25C8DB6A1D54}" type="presParOf" srcId="{411872DD-05CE-4394-966D-1525415E4F69}" destId="{F0E8508F-1E93-40E4-9857-E8DE14F7A2C4}" srcOrd="0" destOrd="0" presId="urn:microsoft.com/office/officeart/2005/8/layout/hierarchy1"/>
    <dgm:cxn modelId="{3107FDC9-BF08-4BB8-BB16-638E87223D2A}" type="presParOf" srcId="{411872DD-05CE-4394-966D-1525415E4F69}" destId="{2FD7DDD9-467A-4C16-B0CE-F487B3B5B2F4}" srcOrd="1" destOrd="0" presId="urn:microsoft.com/office/officeart/2005/8/layout/hierarchy1"/>
    <dgm:cxn modelId="{8F37ED90-57B2-45D3-83E0-41E5E1AB7B0D}" type="presParOf" srcId="{DE4E5D18-4DED-4DC3-A3FB-B40A7A2B4941}" destId="{CD8892AF-B4D3-4CDA-B107-B89934F15907}" srcOrd="1" destOrd="0" presId="urn:microsoft.com/office/officeart/2005/8/layout/hierarchy1"/>
    <dgm:cxn modelId="{AAD60CD8-8FF0-4477-93DA-6834F90B3396}" type="presParOf" srcId="{DC514D95-38E2-4909-A7EA-A3092F08A03D}" destId="{56021742-FC4E-4E29-9CC4-AC4BBF5CF57F}" srcOrd="1" destOrd="0" presId="urn:microsoft.com/office/officeart/2005/8/layout/hierarchy1"/>
    <dgm:cxn modelId="{74B63C01-39F2-4016-B593-5EA9FCC224D3}" type="presParOf" srcId="{56021742-FC4E-4E29-9CC4-AC4BBF5CF57F}" destId="{7A6931E2-D058-4F4E-8A44-9189825F6C70}" srcOrd="0" destOrd="0" presId="urn:microsoft.com/office/officeart/2005/8/layout/hierarchy1"/>
    <dgm:cxn modelId="{FBA4A6DA-46A4-47EC-9385-05BC3A2412DD}" type="presParOf" srcId="{7A6931E2-D058-4F4E-8A44-9189825F6C70}" destId="{B9C85A21-D95C-4CCC-AADB-6445ACA45C36}" srcOrd="0" destOrd="0" presId="urn:microsoft.com/office/officeart/2005/8/layout/hierarchy1"/>
    <dgm:cxn modelId="{43DF7B05-2C26-4894-A616-FA927E928A0D}" type="presParOf" srcId="{7A6931E2-D058-4F4E-8A44-9189825F6C70}" destId="{6A2EE88D-4D43-48F0-B43B-D68110ED9D30}" srcOrd="1" destOrd="0" presId="urn:microsoft.com/office/officeart/2005/8/layout/hierarchy1"/>
    <dgm:cxn modelId="{752AA43B-FD5F-4A30-8FD6-9D262FC55E1C}" type="presParOf" srcId="{56021742-FC4E-4E29-9CC4-AC4BBF5CF57F}" destId="{EE96C85C-5D29-4DB4-90B0-9510660FB25A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08DA218-668B-427B-B2B4-EA69E065C595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5FA5F2D7-ABF8-4D74-A191-08751554BBDD}">
      <dgm:prSet/>
      <dgm:spPr/>
      <dgm:t>
        <a:bodyPr/>
        <a:lstStyle/>
        <a:p>
          <a:r>
            <a:rPr lang="sr-Latn-ME" b="1"/>
            <a:t>TA=minutni volumen srca x ukupni periferni otpor</a:t>
          </a:r>
          <a:endParaRPr lang="en-US"/>
        </a:p>
      </dgm:t>
    </dgm:pt>
    <dgm:pt modelId="{5BCF8CD3-3806-4457-9D55-CD163D098803}" type="parTrans" cxnId="{F50ECFB4-E5A3-4541-AEE3-386346DA9FF9}">
      <dgm:prSet/>
      <dgm:spPr/>
      <dgm:t>
        <a:bodyPr/>
        <a:lstStyle/>
        <a:p>
          <a:endParaRPr lang="en-US"/>
        </a:p>
      </dgm:t>
    </dgm:pt>
    <dgm:pt modelId="{D34E0BAA-41A9-4674-BAAD-133D981ABBB4}" type="sibTrans" cxnId="{F50ECFB4-E5A3-4541-AEE3-386346DA9FF9}">
      <dgm:prSet/>
      <dgm:spPr/>
      <dgm:t>
        <a:bodyPr/>
        <a:lstStyle/>
        <a:p>
          <a:endParaRPr lang="en-US"/>
        </a:p>
      </dgm:t>
    </dgm:pt>
    <dgm:pt modelId="{0DF4D1B1-77FB-46F9-BF18-D139332379E4}">
      <dgm:prSet/>
      <dgm:spPr/>
      <dgm:t>
        <a:bodyPr/>
        <a:lstStyle/>
        <a:p>
          <a:r>
            <a:rPr lang="sr-Latn-ME"/>
            <a:t>TA je direktno proporcionalan perifernom otporu – veći periferni otpor veći TA</a:t>
          </a:r>
          <a:endParaRPr lang="en-US"/>
        </a:p>
      </dgm:t>
    </dgm:pt>
    <dgm:pt modelId="{4B37A769-330F-460D-AFDF-E0326ADAD984}" type="parTrans" cxnId="{3D09BDD9-1241-40D7-B258-AB07F1DDA0C2}">
      <dgm:prSet/>
      <dgm:spPr/>
      <dgm:t>
        <a:bodyPr/>
        <a:lstStyle/>
        <a:p>
          <a:endParaRPr lang="en-US"/>
        </a:p>
      </dgm:t>
    </dgm:pt>
    <dgm:pt modelId="{A198653E-9A4F-499B-AE7B-CAF1DB7D391B}" type="sibTrans" cxnId="{3D09BDD9-1241-40D7-B258-AB07F1DDA0C2}">
      <dgm:prSet/>
      <dgm:spPr/>
      <dgm:t>
        <a:bodyPr/>
        <a:lstStyle/>
        <a:p>
          <a:endParaRPr lang="en-US"/>
        </a:p>
      </dgm:t>
    </dgm:pt>
    <dgm:pt modelId="{FD2B0432-6447-4ADA-B7FF-9B7995F165B3}">
      <dgm:prSet/>
      <dgm:spPr/>
      <dgm:t>
        <a:bodyPr/>
        <a:lstStyle/>
        <a:p>
          <a:r>
            <a:rPr lang="sr-Latn-ME"/>
            <a:t>Povećanje otpora u krvnim sudovima cijelog tijela osim u bubrezima ne mijenja tačku ranoteže!</a:t>
          </a:r>
          <a:endParaRPr lang="en-US"/>
        </a:p>
      </dgm:t>
    </dgm:pt>
    <dgm:pt modelId="{36FC6D63-F1B2-4C3E-B8CD-113E98CBCA00}" type="parTrans" cxnId="{2BF1ED1C-E64F-4B8B-9C56-D22001A2F93A}">
      <dgm:prSet/>
      <dgm:spPr/>
      <dgm:t>
        <a:bodyPr/>
        <a:lstStyle/>
        <a:p>
          <a:endParaRPr lang="en-US"/>
        </a:p>
      </dgm:t>
    </dgm:pt>
    <dgm:pt modelId="{B600D6F3-7639-4EF2-AB39-E23DD3635675}" type="sibTrans" cxnId="{2BF1ED1C-E64F-4B8B-9C56-D22001A2F93A}">
      <dgm:prSet/>
      <dgm:spPr/>
      <dgm:t>
        <a:bodyPr/>
        <a:lstStyle/>
        <a:p>
          <a:endParaRPr lang="en-US"/>
        </a:p>
      </dgm:t>
    </dgm:pt>
    <dgm:pt modelId="{02CFD62A-4CB0-4AE4-9B2A-C55DA20D16E3}">
      <dgm:prSet/>
      <dgm:spPr/>
      <dgm:t>
        <a:bodyPr/>
        <a:lstStyle/>
        <a:p>
          <a:r>
            <a:rPr lang="sr-Latn-ME"/>
            <a:t>To znači da kod porasta ukupnog perifernog otpora bubrezi odmah reaguju na povećanje krvnog pritiska diurezom i natriurezom dok se pritisak ne vrati na tačku ravnoteže, za to je potrebno nekoliko sati ili nekoliko dana. </a:t>
          </a:r>
          <a:endParaRPr lang="en-US"/>
        </a:p>
      </dgm:t>
    </dgm:pt>
    <dgm:pt modelId="{7E5B3380-10B2-4567-80A5-1699F4F7E3BA}" type="parTrans" cxnId="{6CFA8D44-8420-4F53-A6B9-B84A2F957156}">
      <dgm:prSet/>
      <dgm:spPr/>
      <dgm:t>
        <a:bodyPr/>
        <a:lstStyle/>
        <a:p>
          <a:endParaRPr lang="en-US"/>
        </a:p>
      </dgm:t>
    </dgm:pt>
    <dgm:pt modelId="{5AD3A862-11CD-400B-8784-BC1A304080D4}" type="sibTrans" cxnId="{6CFA8D44-8420-4F53-A6B9-B84A2F957156}">
      <dgm:prSet/>
      <dgm:spPr/>
      <dgm:t>
        <a:bodyPr/>
        <a:lstStyle/>
        <a:p>
          <a:endParaRPr lang="en-US"/>
        </a:p>
      </dgm:t>
    </dgm:pt>
    <dgm:pt modelId="{E31A5181-694B-4BD7-9EE8-C1679E2E2450}" type="pres">
      <dgm:prSet presAssocID="{E08DA218-668B-427B-B2B4-EA69E065C595}" presName="Name0" presStyleCnt="0">
        <dgm:presLayoutVars>
          <dgm:dir/>
          <dgm:animLvl val="lvl"/>
          <dgm:resizeHandles val="exact"/>
        </dgm:presLayoutVars>
      </dgm:prSet>
      <dgm:spPr/>
    </dgm:pt>
    <dgm:pt modelId="{26C60D4E-B167-48FD-853E-B361706C89D5}" type="pres">
      <dgm:prSet presAssocID="{02CFD62A-4CB0-4AE4-9B2A-C55DA20D16E3}" presName="boxAndChildren" presStyleCnt="0"/>
      <dgm:spPr/>
    </dgm:pt>
    <dgm:pt modelId="{ED4234D9-543D-406F-8F8D-EB2CD8738EFD}" type="pres">
      <dgm:prSet presAssocID="{02CFD62A-4CB0-4AE4-9B2A-C55DA20D16E3}" presName="parentTextBox" presStyleLbl="node1" presStyleIdx="0" presStyleCnt="4"/>
      <dgm:spPr/>
    </dgm:pt>
    <dgm:pt modelId="{B09D137F-F5F0-4D92-B92F-6EA63031900F}" type="pres">
      <dgm:prSet presAssocID="{B600D6F3-7639-4EF2-AB39-E23DD3635675}" presName="sp" presStyleCnt="0"/>
      <dgm:spPr/>
    </dgm:pt>
    <dgm:pt modelId="{A619D9EF-8A5F-4099-93F1-948ACAC72E7D}" type="pres">
      <dgm:prSet presAssocID="{FD2B0432-6447-4ADA-B7FF-9B7995F165B3}" presName="arrowAndChildren" presStyleCnt="0"/>
      <dgm:spPr/>
    </dgm:pt>
    <dgm:pt modelId="{712C6C51-394F-456D-BD82-8FE8ACE1E88D}" type="pres">
      <dgm:prSet presAssocID="{FD2B0432-6447-4ADA-B7FF-9B7995F165B3}" presName="parentTextArrow" presStyleLbl="node1" presStyleIdx="1" presStyleCnt="4"/>
      <dgm:spPr/>
    </dgm:pt>
    <dgm:pt modelId="{58525635-5D48-4D08-9D2F-8E9DE27A0967}" type="pres">
      <dgm:prSet presAssocID="{A198653E-9A4F-499B-AE7B-CAF1DB7D391B}" presName="sp" presStyleCnt="0"/>
      <dgm:spPr/>
    </dgm:pt>
    <dgm:pt modelId="{5E070A32-9DE1-4A0F-B81A-58DEB0A32588}" type="pres">
      <dgm:prSet presAssocID="{0DF4D1B1-77FB-46F9-BF18-D139332379E4}" presName="arrowAndChildren" presStyleCnt="0"/>
      <dgm:spPr/>
    </dgm:pt>
    <dgm:pt modelId="{759C99AD-97B3-4370-BE0E-22FB4B723949}" type="pres">
      <dgm:prSet presAssocID="{0DF4D1B1-77FB-46F9-BF18-D139332379E4}" presName="parentTextArrow" presStyleLbl="node1" presStyleIdx="2" presStyleCnt="4"/>
      <dgm:spPr/>
    </dgm:pt>
    <dgm:pt modelId="{B3738D14-D386-4C64-826A-895236BC31F0}" type="pres">
      <dgm:prSet presAssocID="{D34E0BAA-41A9-4674-BAAD-133D981ABBB4}" presName="sp" presStyleCnt="0"/>
      <dgm:spPr/>
    </dgm:pt>
    <dgm:pt modelId="{630A9312-A398-40F0-8769-0AD1CADC2CA0}" type="pres">
      <dgm:prSet presAssocID="{5FA5F2D7-ABF8-4D74-A191-08751554BBDD}" presName="arrowAndChildren" presStyleCnt="0"/>
      <dgm:spPr/>
    </dgm:pt>
    <dgm:pt modelId="{726EA5FC-C9DB-4E8F-9C49-546C73D4A772}" type="pres">
      <dgm:prSet presAssocID="{5FA5F2D7-ABF8-4D74-A191-08751554BBDD}" presName="parentTextArrow" presStyleLbl="node1" presStyleIdx="3" presStyleCnt="4"/>
      <dgm:spPr/>
    </dgm:pt>
  </dgm:ptLst>
  <dgm:cxnLst>
    <dgm:cxn modelId="{2BF1ED1C-E64F-4B8B-9C56-D22001A2F93A}" srcId="{E08DA218-668B-427B-B2B4-EA69E065C595}" destId="{FD2B0432-6447-4ADA-B7FF-9B7995F165B3}" srcOrd="2" destOrd="0" parTransId="{36FC6D63-F1B2-4C3E-B8CD-113E98CBCA00}" sibTransId="{B600D6F3-7639-4EF2-AB39-E23DD3635675}"/>
    <dgm:cxn modelId="{B5A32442-4C4D-401C-A69E-6427A21B1504}" type="presOf" srcId="{5FA5F2D7-ABF8-4D74-A191-08751554BBDD}" destId="{726EA5FC-C9DB-4E8F-9C49-546C73D4A772}" srcOrd="0" destOrd="0" presId="urn:microsoft.com/office/officeart/2005/8/layout/process4"/>
    <dgm:cxn modelId="{6CFA8D44-8420-4F53-A6B9-B84A2F957156}" srcId="{E08DA218-668B-427B-B2B4-EA69E065C595}" destId="{02CFD62A-4CB0-4AE4-9B2A-C55DA20D16E3}" srcOrd="3" destOrd="0" parTransId="{7E5B3380-10B2-4567-80A5-1699F4F7E3BA}" sibTransId="{5AD3A862-11CD-400B-8784-BC1A304080D4}"/>
    <dgm:cxn modelId="{F4CB8C78-852D-4BB1-97A8-778918226A4A}" type="presOf" srcId="{0DF4D1B1-77FB-46F9-BF18-D139332379E4}" destId="{759C99AD-97B3-4370-BE0E-22FB4B723949}" srcOrd="0" destOrd="0" presId="urn:microsoft.com/office/officeart/2005/8/layout/process4"/>
    <dgm:cxn modelId="{980AB28A-081B-46EE-BE06-92275B8EBB39}" type="presOf" srcId="{E08DA218-668B-427B-B2B4-EA69E065C595}" destId="{E31A5181-694B-4BD7-9EE8-C1679E2E2450}" srcOrd="0" destOrd="0" presId="urn:microsoft.com/office/officeart/2005/8/layout/process4"/>
    <dgm:cxn modelId="{1F0919AF-EBD0-4DCA-A196-F48CB8C527D9}" type="presOf" srcId="{02CFD62A-4CB0-4AE4-9B2A-C55DA20D16E3}" destId="{ED4234D9-543D-406F-8F8D-EB2CD8738EFD}" srcOrd="0" destOrd="0" presId="urn:microsoft.com/office/officeart/2005/8/layout/process4"/>
    <dgm:cxn modelId="{F50ECFB4-E5A3-4541-AEE3-386346DA9FF9}" srcId="{E08DA218-668B-427B-B2B4-EA69E065C595}" destId="{5FA5F2D7-ABF8-4D74-A191-08751554BBDD}" srcOrd="0" destOrd="0" parTransId="{5BCF8CD3-3806-4457-9D55-CD163D098803}" sibTransId="{D34E0BAA-41A9-4674-BAAD-133D981ABBB4}"/>
    <dgm:cxn modelId="{3D09BDD9-1241-40D7-B258-AB07F1DDA0C2}" srcId="{E08DA218-668B-427B-B2B4-EA69E065C595}" destId="{0DF4D1B1-77FB-46F9-BF18-D139332379E4}" srcOrd="1" destOrd="0" parTransId="{4B37A769-330F-460D-AFDF-E0326ADAD984}" sibTransId="{A198653E-9A4F-499B-AE7B-CAF1DB7D391B}"/>
    <dgm:cxn modelId="{416399F9-975E-4854-918E-62CFE5310C56}" type="presOf" srcId="{FD2B0432-6447-4ADA-B7FF-9B7995F165B3}" destId="{712C6C51-394F-456D-BD82-8FE8ACE1E88D}" srcOrd="0" destOrd="0" presId="urn:microsoft.com/office/officeart/2005/8/layout/process4"/>
    <dgm:cxn modelId="{F81480B1-88DA-41AF-A7FB-ADE042BD0AAE}" type="presParOf" srcId="{E31A5181-694B-4BD7-9EE8-C1679E2E2450}" destId="{26C60D4E-B167-48FD-853E-B361706C89D5}" srcOrd="0" destOrd="0" presId="urn:microsoft.com/office/officeart/2005/8/layout/process4"/>
    <dgm:cxn modelId="{925D4486-FAB7-4F14-AC6F-69CFA7945BEE}" type="presParOf" srcId="{26C60D4E-B167-48FD-853E-B361706C89D5}" destId="{ED4234D9-543D-406F-8F8D-EB2CD8738EFD}" srcOrd="0" destOrd="0" presId="urn:microsoft.com/office/officeart/2005/8/layout/process4"/>
    <dgm:cxn modelId="{7350E605-D831-4E6E-ADC9-3779DCA4E42F}" type="presParOf" srcId="{E31A5181-694B-4BD7-9EE8-C1679E2E2450}" destId="{B09D137F-F5F0-4D92-B92F-6EA63031900F}" srcOrd="1" destOrd="0" presId="urn:microsoft.com/office/officeart/2005/8/layout/process4"/>
    <dgm:cxn modelId="{A61AE8EF-434D-4B8F-8C84-D01486E8E780}" type="presParOf" srcId="{E31A5181-694B-4BD7-9EE8-C1679E2E2450}" destId="{A619D9EF-8A5F-4099-93F1-948ACAC72E7D}" srcOrd="2" destOrd="0" presId="urn:microsoft.com/office/officeart/2005/8/layout/process4"/>
    <dgm:cxn modelId="{31491BD2-8C80-4063-A881-0081883E5439}" type="presParOf" srcId="{A619D9EF-8A5F-4099-93F1-948ACAC72E7D}" destId="{712C6C51-394F-456D-BD82-8FE8ACE1E88D}" srcOrd="0" destOrd="0" presId="urn:microsoft.com/office/officeart/2005/8/layout/process4"/>
    <dgm:cxn modelId="{93C1FE40-2751-4B8B-BC67-F2FB3B013642}" type="presParOf" srcId="{E31A5181-694B-4BD7-9EE8-C1679E2E2450}" destId="{58525635-5D48-4D08-9D2F-8E9DE27A0967}" srcOrd="3" destOrd="0" presId="urn:microsoft.com/office/officeart/2005/8/layout/process4"/>
    <dgm:cxn modelId="{CE3C525F-50A4-4ECD-A669-4464E1190B18}" type="presParOf" srcId="{E31A5181-694B-4BD7-9EE8-C1679E2E2450}" destId="{5E070A32-9DE1-4A0F-B81A-58DEB0A32588}" srcOrd="4" destOrd="0" presId="urn:microsoft.com/office/officeart/2005/8/layout/process4"/>
    <dgm:cxn modelId="{F2CE6A90-962E-4D5B-BE09-A78E88222D59}" type="presParOf" srcId="{5E070A32-9DE1-4A0F-B81A-58DEB0A32588}" destId="{759C99AD-97B3-4370-BE0E-22FB4B723949}" srcOrd="0" destOrd="0" presId="urn:microsoft.com/office/officeart/2005/8/layout/process4"/>
    <dgm:cxn modelId="{0C5913F5-AD19-4CB4-B5F8-E159AB687642}" type="presParOf" srcId="{E31A5181-694B-4BD7-9EE8-C1679E2E2450}" destId="{B3738D14-D386-4C64-826A-895236BC31F0}" srcOrd="5" destOrd="0" presId="urn:microsoft.com/office/officeart/2005/8/layout/process4"/>
    <dgm:cxn modelId="{2BBDE353-EC08-468E-AFD6-733D6F51B1EB}" type="presParOf" srcId="{E31A5181-694B-4BD7-9EE8-C1679E2E2450}" destId="{630A9312-A398-40F0-8769-0AD1CADC2CA0}" srcOrd="6" destOrd="0" presId="urn:microsoft.com/office/officeart/2005/8/layout/process4"/>
    <dgm:cxn modelId="{132AF324-B8BE-437A-B899-F947C8D5965F}" type="presParOf" srcId="{630A9312-A398-40F0-8769-0AD1CADC2CA0}" destId="{726EA5FC-C9DB-4E8F-9C49-546C73D4A77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F05C78-A7E2-4832-9BC5-ACAB3AC653B8}">
      <dsp:nvSpPr>
        <dsp:cNvPr id="0" name=""/>
        <dsp:cNvSpPr/>
      </dsp:nvSpPr>
      <dsp:spPr>
        <a:xfrm>
          <a:off x="0" y="0"/>
          <a:ext cx="8549640" cy="111768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Sistem dugoročne kontrole arterijskog pritiska je zasnovan na centralnoj ulozi bubrega odnosno sistema bubrezi-tjelesna tečnost</a:t>
          </a:r>
          <a:endParaRPr lang="en-US" sz="1700" kern="1200"/>
        </a:p>
      </dsp:txBody>
      <dsp:txXfrm>
        <a:off x="32736" y="32736"/>
        <a:ext cx="7343571" cy="1052211"/>
      </dsp:txXfrm>
    </dsp:sp>
    <dsp:sp modelId="{57720E9B-2AF3-4A4A-AECE-42E979F5525A}">
      <dsp:nvSpPr>
        <dsp:cNvPr id="0" name=""/>
        <dsp:cNvSpPr/>
      </dsp:nvSpPr>
      <dsp:spPr>
        <a:xfrm>
          <a:off x="754379" y="1303964"/>
          <a:ext cx="8549640" cy="1117683"/>
        </a:xfrm>
        <a:prstGeom prst="roundRect">
          <a:avLst>
            <a:gd name="adj" fmla="val 10000"/>
          </a:avLst>
        </a:prstGeom>
        <a:solidFill>
          <a:schemeClr val="accent2">
            <a:hueOff val="744326"/>
            <a:satOff val="-341"/>
            <a:lumOff val="3431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Princip ovog sistema je jednostavan – kada tijelo sadrži previše ekstraćelijske tečnosti raste i volumen krvi ali i arterijski pritisak. Povišen pritisak direktno utiče na bubrege koji izličuju višak ekstraćelijske tečnosti i na taj način se arterijski pritisak vraća na normalu. </a:t>
          </a:r>
          <a:endParaRPr lang="en-US" sz="1700" kern="1200"/>
        </a:p>
      </dsp:txBody>
      <dsp:txXfrm>
        <a:off x="787115" y="1336700"/>
        <a:ext cx="7003293" cy="1052211"/>
      </dsp:txXfrm>
    </dsp:sp>
    <dsp:sp modelId="{5BF0A810-7627-4500-B069-1E95396E9C07}">
      <dsp:nvSpPr>
        <dsp:cNvPr id="0" name=""/>
        <dsp:cNvSpPr/>
      </dsp:nvSpPr>
      <dsp:spPr>
        <a:xfrm>
          <a:off x="1508759" y="2607928"/>
          <a:ext cx="8549640" cy="1117683"/>
        </a:xfrm>
        <a:prstGeom prst="roundRect">
          <a:avLst>
            <a:gd name="adj" fmla="val 10000"/>
          </a:avLst>
        </a:prstGeom>
        <a:solidFill>
          <a:schemeClr val="accent2">
            <a:hueOff val="1488651"/>
            <a:satOff val="-683"/>
            <a:lumOff val="686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700" kern="1200"/>
            <a:t>Porast pritiska od samo nekoliko mmHg stuba može da duplira izlučivanje vode i soli – diureza odnosno natriureza</a:t>
          </a:r>
          <a:endParaRPr lang="en-US" sz="1700" kern="1200"/>
        </a:p>
      </dsp:txBody>
      <dsp:txXfrm>
        <a:off x="1541495" y="2640664"/>
        <a:ext cx="7003293" cy="1052211"/>
      </dsp:txXfrm>
    </dsp:sp>
    <dsp:sp modelId="{8479857E-D196-4C11-95D3-04E63DDD111F}">
      <dsp:nvSpPr>
        <dsp:cNvPr id="0" name=""/>
        <dsp:cNvSpPr/>
      </dsp:nvSpPr>
      <dsp:spPr>
        <a:xfrm>
          <a:off x="7823145" y="847576"/>
          <a:ext cx="726494" cy="7264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7986606" y="847576"/>
        <a:ext cx="399572" cy="546687"/>
      </dsp:txXfrm>
    </dsp:sp>
    <dsp:sp modelId="{C6FEAC78-2B02-40A4-8688-024E49633738}">
      <dsp:nvSpPr>
        <dsp:cNvPr id="0" name=""/>
        <dsp:cNvSpPr/>
      </dsp:nvSpPr>
      <dsp:spPr>
        <a:xfrm>
          <a:off x="8577525" y="2144089"/>
          <a:ext cx="726494" cy="726494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1191569"/>
            <a:satOff val="1293"/>
            <a:lumOff val="1125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1191569"/>
              <a:satOff val="1293"/>
              <a:lumOff val="112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400" kern="1200"/>
        </a:p>
      </dsp:txBody>
      <dsp:txXfrm>
        <a:off x="8740986" y="2144089"/>
        <a:ext cx="399572" cy="5466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0E669E-F8FB-4FEB-9513-F9CD7BC8E33C}">
      <dsp:nvSpPr>
        <dsp:cNvPr id="0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127B349E-5329-4EC4-A666-05B98F90D6FF}">
      <dsp:nvSpPr>
        <dsp:cNvPr id="0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900" kern="1200"/>
            <a:t>U dužem vremenskom periodu izlučivanja vode i soli mora da se izjednači sa unosom. </a:t>
          </a:r>
          <a:endParaRPr lang="en-US" sz="2900" kern="1200"/>
        </a:p>
      </dsp:txBody>
      <dsp:txXfrm>
        <a:off x="560236" y="802089"/>
        <a:ext cx="4149382" cy="2576345"/>
      </dsp:txXfrm>
    </dsp:sp>
    <dsp:sp modelId="{EC7E7209-BAE7-4739-930C-C11DE0C50EE9}">
      <dsp:nvSpPr>
        <dsp:cNvPr id="0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5983709-670C-402F-B267-CAC7A58A8EA7}">
      <dsp:nvSpPr>
        <dsp:cNvPr id="0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900" kern="1200"/>
            <a:t>Tačka ravnoteže jeste ona tačka kada je količina unesene vode jednaka količini vode i soli koje se izlučuju; nalazi se na 100 mmHg. </a:t>
          </a:r>
          <a:endParaRPr lang="en-US" sz="2900" kern="1200"/>
        </a:p>
      </dsp:txBody>
      <dsp:txXfrm>
        <a:off x="5827635" y="802089"/>
        <a:ext cx="4149382" cy="25763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8508F-1E93-40E4-9857-E8DE14F7A2C4}">
      <dsp:nvSpPr>
        <dsp:cNvPr id="0" name=""/>
        <dsp:cNvSpPr/>
      </dsp:nvSpPr>
      <dsp:spPr>
        <a:xfrm>
          <a:off x="12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2FD7DDD9-467A-4C16-B0CE-F487B3B5B2F4}">
      <dsp:nvSpPr>
        <dsp:cNvPr id="0" name=""/>
        <dsp:cNvSpPr/>
      </dsp:nvSpPr>
      <dsp:spPr>
        <a:xfrm>
          <a:off x="480082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/>
            <a:t>Pri pritisku od 150 mmHg količina izlučene vode i soli je 3 puta veća u odnosu na njihov unos – negativan balans</a:t>
          </a:r>
          <a:endParaRPr lang="en-US" sz="2000" kern="1200"/>
        </a:p>
      </dsp:txBody>
      <dsp:txXfrm>
        <a:off x="560236" y="802089"/>
        <a:ext cx="4149382" cy="2576345"/>
      </dsp:txXfrm>
    </dsp:sp>
    <dsp:sp modelId="{B9C85A21-D95C-4CCC-AADB-6445ACA45C36}">
      <dsp:nvSpPr>
        <dsp:cNvPr id="0" name=""/>
        <dsp:cNvSpPr/>
      </dsp:nvSpPr>
      <dsp:spPr>
        <a:xfrm>
          <a:off x="5268627" y="267023"/>
          <a:ext cx="4309690" cy="27366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6A2EE88D-4D43-48F0-B43B-D68110ED9D30}">
      <dsp:nvSpPr>
        <dsp:cNvPr id="0" name=""/>
        <dsp:cNvSpPr/>
      </dsp:nvSpPr>
      <dsp:spPr>
        <a:xfrm>
          <a:off x="5747481" y="721935"/>
          <a:ext cx="4309690" cy="273665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2000" kern="1200"/>
            <a:t>Obrnuto kada pritisak pada ispod nivoa tačke ravnoteže unos vode i soli je veći od njihog izlučivanja kako bi se povećao volumen krvi i arterisjki pritisak vratio na tačku ravnoteže – princip beskonačne amplifikacije u kontroli arterijskog pritiska mehanizmom beburezi-tjelesna tečnost</a:t>
          </a:r>
          <a:endParaRPr lang="en-US" sz="2000" kern="1200"/>
        </a:p>
      </dsp:txBody>
      <dsp:txXfrm>
        <a:off x="5827635" y="802089"/>
        <a:ext cx="4149382" cy="25763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4234D9-543D-406F-8F8D-EB2CD8738EFD}">
      <dsp:nvSpPr>
        <dsp:cNvPr id="0" name=""/>
        <dsp:cNvSpPr/>
      </dsp:nvSpPr>
      <dsp:spPr>
        <a:xfrm>
          <a:off x="0" y="4290322"/>
          <a:ext cx="5906181" cy="93861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400" kern="1200"/>
            <a:t>To znači da kod porasta ukupnog perifernog otpora bubrezi odmah reaguju na povećanje krvnog pritiska diurezom i natriurezom dok se pritisak ne vrati na tačku ravnoteže, za to je potrebno nekoliko sati ili nekoliko dana. </a:t>
          </a:r>
          <a:endParaRPr lang="en-US" sz="1400" kern="1200"/>
        </a:p>
      </dsp:txBody>
      <dsp:txXfrm>
        <a:off x="0" y="4290322"/>
        <a:ext cx="5906181" cy="938617"/>
      </dsp:txXfrm>
    </dsp:sp>
    <dsp:sp modelId="{712C6C51-394F-456D-BD82-8FE8ACE1E88D}">
      <dsp:nvSpPr>
        <dsp:cNvPr id="0" name=""/>
        <dsp:cNvSpPr/>
      </dsp:nvSpPr>
      <dsp:spPr>
        <a:xfrm rot="10800000">
          <a:off x="0" y="2860807"/>
          <a:ext cx="5906181" cy="1443593"/>
        </a:xfrm>
        <a:prstGeom prst="upArrowCallout">
          <a:avLst/>
        </a:prstGeom>
        <a:solidFill>
          <a:schemeClr val="accent2">
            <a:hueOff val="496217"/>
            <a:satOff val="-228"/>
            <a:lumOff val="228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400" kern="1200"/>
            <a:t>Povećanje otpora u krvnim sudovima cijelog tijela osim u bubrezima ne mijenja tačku ranoteže!</a:t>
          </a:r>
          <a:endParaRPr lang="en-US" sz="1400" kern="1200"/>
        </a:p>
      </dsp:txBody>
      <dsp:txXfrm rot="10800000">
        <a:off x="0" y="2860807"/>
        <a:ext cx="5906181" cy="938003"/>
      </dsp:txXfrm>
    </dsp:sp>
    <dsp:sp modelId="{759C99AD-97B3-4370-BE0E-22FB4B723949}">
      <dsp:nvSpPr>
        <dsp:cNvPr id="0" name=""/>
        <dsp:cNvSpPr/>
      </dsp:nvSpPr>
      <dsp:spPr>
        <a:xfrm rot="10800000">
          <a:off x="0" y="1431292"/>
          <a:ext cx="5906181" cy="1443593"/>
        </a:xfrm>
        <a:prstGeom prst="upArrowCallout">
          <a:avLst/>
        </a:prstGeom>
        <a:solidFill>
          <a:schemeClr val="accent2">
            <a:hueOff val="992434"/>
            <a:satOff val="-455"/>
            <a:lumOff val="45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400" kern="1200"/>
            <a:t>TA je direktno proporcionalan perifernom otporu – veći periferni otpor veći TA</a:t>
          </a:r>
          <a:endParaRPr lang="en-US" sz="1400" kern="1200"/>
        </a:p>
      </dsp:txBody>
      <dsp:txXfrm rot="10800000">
        <a:off x="0" y="1431292"/>
        <a:ext cx="5906181" cy="938003"/>
      </dsp:txXfrm>
    </dsp:sp>
    <dsp:sp modelId="{726EA5FC-C9DB-4E8F-9C49-546C73D4A772}">
      <dsp:nvSpPr>
        <dsp:cNvPr id="0" name=""/>
        <dsp:cNvSpPr/>
      </dsp:nvSpPr>
      <dsp:spPr>
        <a:xfrm rot="10800000">
          <a:off x="0" y="1778"/>
          <a:ext cx="5906181" cy="1443593"/>
        </a:xfrm>
        <a:prstGeom prst="upArrowCallout">
          <a:avLst/>
        </a:prstGeom>
        <a:solidFill>
          <a:schemeClr val="accent2">
            <a:hueOff val="1488651"/>
            <a:satOff val="-683"/>
            <a:lumOff val="686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ME" sz="1400" b="1" kern="1200"/>
            <a:t>TA=minutni volumen srca x ukupni periferni otpor</a:t>
          </a:r>
          <a:endParaRPr lang="en-US" sz="1400" kern="1200"/>
        </a:p>
      </dsp:txBody>
      <dsp:txXfrm rot="10800000">
        <a:off x="0" y="1778"/>
        <a:ext cx="5906181" cy="9380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3/30/2020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61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F40B7-36AB-4376-BE14-EF7004D79BB9}" type="datetime1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01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CAB8-DCAE-46A5-AADA-B3FAD11A54E0}" type="datetime1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307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559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none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3/30/2020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970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069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2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58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6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3/30/2020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18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3/30/2020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126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54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699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700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4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>
            <a:extLst>
              <a:ext uri="{FF2B5EF4-FFF2-40B4-BE49-F238E27FC236}">
                <a16:creationId xmlns:a16="http://schemas.microsoft.com/office/drawing/2014/main" id="{1BD4B52B-1208-4D70-A986-3ACF8F5D5D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90000"/>
          </a:blip>
          <a:srcRect t="10754" b="4976"/>
          <a:stretch/>
        </p:blipFill>
        <p:spPr>
          <a:xfrm>
            <a:off x="1" y="10"/>
            <a:ext cx="12191999" cy="6857989"/>
          </a:xfrm>
          <a:prstGeom prst="rect">
            <a:avLst/>
          </a:prstGeom>
        </p:spPr>
      </p:pic>
      <p:sp>
        <p:nvSpPr>
          <p:cNvPr id="15" name="Rectangle 7">
            <a:extLst>
              <a:ext uri="{FF2B5EF4-FFF2-40B4-BE49-F238E27FC236}">
                <a16:creationId xmlns:a16="http://schemas.microsoft.com/office/drawing/2014/main" id="{DB4A12B6-EF0D-43E8-8C17-4FAD4D2766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>
              <a:lumMod val="85000"/>
              <a:lumOff val="15000"/>
              <a:alpha val="93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AE107525-0C02-447F-8A3F-553320A723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2"/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FBA248-2E42-4CC8-806D-C286B816B3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>
            <a:normAutofit/>
          </a:bodyPr>
          <a:lstStyle/>
          <a:p>
            <a:r>
              <a:rPr lang="sr-Latn-ME" sz="4300"/>
              <a:t>Dominantna uloga bubrega u dugoročnoj regulaciji arterskog pritiska. Sveukupni sistem kontrole pritiska</a:t>
            </a:r>
            <a:endParaRPr lang="en-GB" sz="43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7A42E3-05D8-4A0B-9D4E-20EF581E57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EE9A54B-189D-4645-8254-FDC4210EC6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11CE48F-D5E4-4520-AF1E-8F85CFBDA5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941820" y="1267730"/>
            <a:ext cx="0" cy="64008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1448851-39AD-4943-BF9C-C50704E083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50180" y="1913025"/>
            <a:ext cx="1691640" cy="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FFFFF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6861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4A850-CD50-4924-BB19-881445FBD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Važnost unosa soli u regulaciji arterijskog pritiska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1807C6-BC60-4003-A0EA-BFD6225E6D1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Povećan unos soli će mnogo vjerovatniji povećati arterijski pritisak nego li povećan unos vode obzirom da se ona istom brzinom se unosi i izlučuje. 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9CF80-0CD1-4933-92FD-C3B1100077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AutoNum type="arabicPeriod"/>
            </a:pPr>
            <a:r>
              <a:rPr lang="sr-Latn-ME" dirty="0"/>
              <a:t>Višak soli u organizmu povećava osmolalnost tjelesnih tečnosti što povećava osjećaj žeđi kako bi se ekstraćelijska so razrijedi do normalne koncentracije – povećava se volumen ekstraćelijske tečnosti</a:t>
            </a:r>
          </a:p>
          <a:p>
            <a:pPr marL="342900" indent="-342900">
              <a:buAutoNum type="arabicPeriod"/>
            </a:pPr>
            <a:r>
              <a:rPr lang="sr-Latn-ME" dirty="0"/>
              <a:t>Povećanje oslmolalnosti ekstraćelijske tečnosti stimuliše lučenje antidiuretskog hormona (ADH) koji na nivou bubrega stimulišu povećanju resorpciju vode iz primarnog urina čime se smanjuje količina izlučenog urina.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8576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4342D5C-6A77-42B4-8535-C06E159B8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25" y="1420706"/>
            <a:ext cx="3466540" cy="4016587"/>
          </a:xfrm>
        </p:spPr>
        <p:txBody>
          <a:bodyPr>
            <a:normAutofit/>
          </a:bodyPr>
          <a:lstStyle/>
          <a:p>
            <a:r>
              <a:rPr lang="sr-Latn-ME" sz="3600"/>
              <a:t>Sistem renin-angiotenzin: uloga u kontroli arterijskog pritiska</a:t>
            </a:r>
            <a:endParaRPr lang="en-GB" sz="36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86269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FCCC308-DE16-4D59-972D-013BAA868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6723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Još jedan moćan mehanizam bubrega u kontroli arterijskog pritiska – sistem renin angitenzin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Renin je mali proteinski enzim koji bubrezi oslobađaju kada arterisjki pritisak pada prenisko iz ćelija jukstaglomerulanog aparata (modifikovane ćelije glatkih mišića koje se nalaze u zidovima aferentnih arteriola). 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Renin kao enzim djeluje na angiotenzinogen i od njega cijepa peptid (10 AK) označen kao angiotenzin 1 koji djeluje kao blagi vazokonstriktor sistemske cirkulacije.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U roku od nekoliko sekundi od njega se odvajaju još 2 AK i nastaje angitenzin II (8AK) u malim krvnim sudovima pluća i on je snažan vazokonstriktor, odnosno u kratkom zadržavanju u cirkulaciji ostvaruje 2 značajna dejstva:</a:t>
            </a: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Povećava krvni pritisak – vazokonstrikcija (kratkotrajno)</a:t>
            </a:r>
          </a:p>
          <a:p>
            <a:pPr marL="342900" indent="-342900">
              <a:lnSpc>
                <a:spcPct val="90000"/>
              </a:lnSpc>
              <a:buAutoNum type="arabicPeriod"/>
            </a:pPr>
            <a:r>
              <a:rPr lang="sr-Latn-ME" sz="1400">
                <a:solidFill>
                  <a:schemeClr val="tx1">
                    <a:lumMod val="75000"/>
                    <a:lumOff val="25000"/>
                  </a:schemeClr>
                </a:solidFill>
              </a:rPr>
              <a:t>Na nivou bubrega smanjuje izlučivanje soli i vode (dugotrajno)</a:t>
            </a:r>
            <a:endParaRPr lang="en-GB" sz="14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3876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E25BDA2-3F4D-4B38-90E7-989465ECDD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C96869A-A70D-42F7-876F-605CB1718F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2108" y="610955"/>
            <a:ext cx="10927784" cy="563609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CD407CC-EF5C-486F-9A14-7F681F986D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052" y="777240"/>
            <a:ext cx="10597896" cy="5303520"/>
          </a:xfrm>
          <a:prstGeom prst="rect">
            <a:avLst/>
          </a:prstGeom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D33461-DC0B-467A-B3A4-052E9FB22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25" y="1420706"/>
            <a:ext cx="3466540" cy="4016587"/>
          </a:xfrm>
        </p:spPr>
        <p:txBody>
          <a:bodyPr>
            <a:normAutofit/>
          </a:bodyPr>
          <a:lstStyle/>
          <a:p>
            <a:r>
              <a:rPr lang="sr-Latn-ME" sz="3600"/>
              <a:t>Dejstvo angiotenzina na bubrege – zadržavanje soli i vode</a:t>
            </a:r>
            <a:endParaRPr lang="en-GB" sz="360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DD76B5F-5BAA-48C6-9065-9AEF15D30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86269" y="2057401"/>
            <a:ext cx="0" cy="2743200"/>
          </a:xfrm>
          <a:prstGeom prst="line">
            <a:avLst/>
          </a:prstGeom>
          <a:ln w="158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8FFA84-6285-4855-8126-0E0B67FF2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6723" y="1420706"/>
            <a:ext cx="5514758" cy="401658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Mehanizma je dvojak:</a:t>
            </a:r>
          </a:p>
          <a:p>
            <a:pPr marL="342900" indent="-342900">
              <a:buAutoNum type="arabicPeriod"/>
            </a:pPr>
            <a:r>
              <a:rPr lang="sr-Latn-M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Neposredno djeluje na bubrege da zadržavaju so i vodu – vazokonstrikcijom krvnih sudova bubrega što smanjuje glomerulanu filtraciju</a:t>
            </a:r>
          </a:p>
          <a:p>
            <a:pPr marL="342900" indent="-342900">
              <a:buAutoNum type="arabicPeriod"/>
            </a:pPr>
            <a:r>
              <a:rPr lang="sr-Latn-M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Preko nadbubrežnih žlijezda utiču na oslobađanje aldosterona (mineralokortikoid) koji povećava resorpciju soli i vode preko bubrežnih tubula kroz povećanu resorpciju na nivou tubula čime se povećava volumen ekstraćelijske tečnosti u organizmu.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976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57F45B-5417-4073-A67A-343F2C881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902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1B6077-4778-41B2-9147-335CF2F2F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B462B2-EBF8-4A35-9EF5-FD1FA0DEA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344" y="643467"/>
            <a:ext cx="3983311" cy="55710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27D497-40EC-49CA-9C48-FE412708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2706976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7785D-189A-4B29-8CC6-34FBF48E4A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1800" dirty="0"/>
              <a:t>Ovaj sistem je ključni u odgovoru na povećan unos soli u organizam kako bi se pritisak održavao odnosno da ne bi došlo do značajnijeg povećanja volumena ekstraćelijske tečnosti</a:t>
            </a:r>
          </a:p>
          <a:p>
            <a:pPr marL="0" indent="0">
              <a:buNone/>
            </a:pPr>
            <a:r>
              <a:rPr lang="sr-Latn-ME" sz="1800" dirty="0"/>
              <a:t>Tako, 50-struko povećanje unosa soli zahvaljujući ovom sistemu povećava pritisak za samo 4 do 6 mmHg.</a:t>
            </a:r>
          </a:p>
          <a:p>
            <a:pPr marL="0" indent="0">
              <a:buNone/>
            </a:pPr>
            <a:r>
              <a:rPr lang="sr-Latn-ME" sz="1800" dirty="0"/>
              <a:t>Ukoliko je ovaj sistem blokiran ista količina unijete soli će povećati vrijednosti pritiska za 40 do 60 mmHg (10 puta). </a:t>
            </a:r>
          </a:p>
        </p:txBody>
      </p:sp>
    </p:spTree>
    <p:extLst>
      <p:ext uri="{BB962C8B-B14F-4D97-AF65-F5344CB8AC3E}">
        <p14:creationId xmlns:p14="http://schemas.microsoft.com/office/powerpoint/2010/main" val="32143111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19C35E-4E30-4F1D-9FC2-F2FA6191E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19" y="466344"/>
            <a:ext cx="3959352" cy="59253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8BC64A-BEF0-45DE-AE3B-AA83343DAC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40" y="875324"/>
            <a:ext cx="3536510" cy="5093520"/>
          </a:xfrm>
        </p:spPr>
        <p:txBody>
          <a:bodyPr>
            <a:normAutofit/>
          </a:bodyPr>
          <a:lstStyle/>
          <a:p>
            <a:pPr algn="ctr"/>
            <a:r>
              <a:rPr lang="sr-Latn-ME">
                <a:solidFill>
                  <a:schemeClr val="tx1"/>
                </a:solidFill>
              </a:rPr>
              <a:t>Pregled sveukupnog sistema za regulaciju arterijskog pritiska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8ABE7A-F694-472A-8311-CCFDEBDED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Sistem kontrole arterijskog pritiska podrazumijeva mehanizme koji se mogu podijeliti u 3 grupe:</a:t>
            </a:r>
          </a:p>
          <a:p>
            <a:pPr marL="342900" indent="-342900">
              <a:buAutoNum type="arabicPeriod"/>
            </a:pPr>
            <a:r>
              <a:rPr lang="sr-Latn-ME" sz="2000" dirty="0"/>
              <a:t>Oni koji djeluju brzo – mjereno sekundama ili minutima</a:t>
            </a:r>
          </a:p>
          <a:p>
            <a:pPr marL="342900" indent="-342900">
              <a:buAutoNum type="arabicPeriod"/>
            </a:pPr>
            <a:r>
              <a:rPr lang="sr-Latn-ME" sz="2000" dirty="0"/>
              <a:t>Srednjoročni mehanizmi – deluju u toku nekoliko minuta ili sati</a:t>
            </a:r>
          </a:p>
          <a:p>
            <a:pPr marL="342900" indent="-342900">
              <a:buAutoNum type="arabicPeriod"/>
            </a:pPr>
            <a:r>
              <a:rPr lang="sr-Latn-ME" sz="2000" dirty="0"/>
              <a:t>Dugoročni – djeluju u toku nekoliko dana, mjeseci, godina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86430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1B19C35E-4E30-4F1D-9FC2-F2FA6191E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19" y="466344"/>
            <a:ext cx="3959352" cy="59253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15DF67-7511-4A33-9B20-F1945082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40" y="875324"/>
            <a:ext cx="3536510" cy="5093520"/>
          </a:xfrm>
        </p:spPr>
        <p:txBody>
          <a:bodyPr>
            <a:normAutofit/>
          </a:bodyPr>
          <a:lstStyle/>
          <a:p>
            <a:pPr algn="ctr"/>
            <a:r>
              <a:rPr lang="sr-Latn-ME">
                <a:solidFill>
                  <a:schemeClr val="tx1"/>
                </a:solidFill>
              </a:rPr>
              <a:t>1. Mehanizmi za brzu kontrolu pritiska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33C8DCF-6AF4-4B68-93FD-B7AD61FA54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/>
              <a:t>Bazirani su na trenutnom nervnom refleksu ili drugim nervnim reakcijama, i to su:</a:t>
            </a:r>
          </a:p>
          <a:p>
            <a:pPr marL="342900" indent="-342900">
              <a:buAutoNum type="arabicPeriod"/>
            </a:pPr>
            <a:r>
              <a:rPr lang="sr-Latn-ME" sz="2000"/>
              <a:t>Barpreceptorski mehanizmi povratne sprege</a:t>
            </a:r>
          </a:p>
          <a:p>
            <a:pPr marL="342900" indent="-342900">
              <a:buAutoNum type="arabicPeriod"/>
            </a:pPr>
            <a:r>
              <a:rPr lang="sr-Latn-ME" sz="2000"/>
              <a:t>Ishemična reakcija CNS</a:t>
            </a:r>
          </a:p>
          <a:p>
            <a:pPr marL="342900" indent="-342900">
              <a:buAutoNum type="arabicPeriod"/>
            </a:pPr>
            <a:r>
              <a:rPr lang="sr-Latn-ME" sz="2000"/>
              <a:t>Hemoreceptorski mehanizmi</a:t>
            </a:r>
          </a:p>
          <a:p>
            <a:pPr marL="0" indent="0">
              <a:buNone/>
            </a:pPr>
            <a:r>
              <a:rPr lang="sr-Latn-ME" sz="2000"/>
              <a:t>Njihovo brzo i snažno djelovanje podrazumijeva kombinovano djelovanje nervnih mehanizama: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Latn-ME" sz="2000"/>
              <a:t>Konstrikcija vena – povećan priliv krvi u srce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Latn-ME" sz="2000"/>
              <a:t>Povećanje frekvence i kontraktilnosti srca – povećanje radnog kapaciteta srca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sr-Latn-ME" sz="2000"/>
              <a:t>Konstrikcija arteriola – ubrazanje protoka krvi iz arterija</a:t>
            </a:r>
          </a:p>
          <a:p>
            <a:pPr marL="0" indent="0">
              <a:buNone/>
            </a:pP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4065961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EC5A4-37DA-48D0-B6B5-BD68EC892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II Mehanizmi za kontrolu pritiska nakon više minuta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34025-A1AF-4A18-916A-971257B39A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1800" dirty="0"/>
              <a:t>To su:</a:t>
            </a:r>
          </a:p>
          <a:p>
            <a:pPr marL="342900" indent="-342900">
              <a:buAutoNum type="arabicPeriod"/>
            </a:pPr>
            <a:r>
              <a:rPr lang="sr-Latn-ME" sz="1800" dirty="0"/>
              <a:t>Sistem renin-angiotenzin – vazokonstriktorni mehanizam</a:t>
            </a:r>
          </a:p>
          <a:p>
            <a:pPr marL="342900" indent="-342900">
              <a:buAutoNum type="arabicPeriod"/>
            </a:pPr>
            <a:r>
              <a:rPr lang="sr-Latn-ME" sz="1800" dirty="0"/>
              <a:t>Stres relaksacija krvnih sudova – pri naglom skoku krvnog pritiska dolazi do istezanja zidova arterija i značajan je pufer za srednjoročnu kontrolu krvnog pritiska</a:t>
            </a:r>
          </a:p>
          <a:p>
            <a:pPr marL="342900" indent="-342900">
              <a:buAutoNum type="arabicPeriod"/>
            </a:pPr>
            <a:r>
              <a:rPr lang="sr-Latn-ME" sz="1800" dirty="0"/>
              <a:t>Pomak tečnosti kroz zidove kapilara u cirkulaciu ili izvan nje – pri padu pritiska tečnost se povlači u cirkulaciju odnosno kod porasta pritiska dolazi do istiskivanja tečnosti iz kapilara</a:t>
            </a:r>
          </a:p>
          <a:p>
            <a:pPr marL="0" indent="0">
              <a:buNone/>
            </a:pPr>
            <a:r>
              <a:rPr lang="sr-Latn-ME" sz="1800" dirty="0"/>
              <a:t>Ova tri mehanizma svoju aktivnost ostvaruju nakon 30 minuta do nekoliko sati.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5183566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8D0B6-B8AC-4470-B7E3-7D441665C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III Dugoročni mehanizmi za kontrolu arterijskog pritiska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FC3FF-C594-41AE-8C9D-D5156DC45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ME" sz="1800" dirty="0"/>
              <a:t>Centralna uloga pripada bubrezima, odnosno njihovoj povezanosti sa korom nadubrega i aldoteronom</a:t>
            </a:r>
          </a:p>
          <a:p>
            <a:pPr marL="0" indent="0">
              <a:buNone/>
            </a:pPr>
            <a:r>
              <a:rPr lang="sr-Latn-ME" sz="1800"/>
              <a:t>Ovi dugoročni mehanizmi za kontrolu arterijskog pritiska imaju multisistemsko djelovanje pa samim tim i sposobnost kontrole arterisjkog pritiska u specijalnim slučajevima.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57746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1B4192-8563-49A8-AD41-8758F1165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sr-Latn-ME"/>
              <a:t>Sistemska kontrola arterijskog pritiska</a:t>
            </a:r>
            <a:endParaRPr lang="en-GB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79BA5D2-0FAA-4FD7-A784-1B284E72CF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0396965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9961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0B056-AAE1-44E3-A3ED-361BB3569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/>
              <a:t>Veličina diureza – osnova kontrole arterijskog pritiska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E7476-3531-4CF5-96FE-88BB8BE3699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Diureza je količina urina koja se izlučuje iz organizma </a:t>
            </a:r>
          </a:p>
          <a:p>
            <a:pPr marL="0" indent="0">
              <a:buNone/>
            </a:pPr>
            <a:r>
              <a:rPr lang="sr-Latn-ME" dirty="0"/>
              <a:t>Kod srednjeg pritiska od 50 mmHg izlučivanje urina je 0</a:t>
            </a:r>
          </a:p>
          <a:p>
            <a:pPr marL="0" indent="0">
              <a:buNone/>
            </a:pPr>
            <a:r>
              <a:rPr lang="sr-Latn-ME" dirty="0"/>
              <a:t>Pri pritisku od 100 mmHg izlučivanje normalno</a:t>
            </a:r>
          </a:p>
          <a:p>
            <a:pPr marL="0" indent="0">
              <a:buNone/>
            </a:pPr>
            <a:r>
              <a:rPr lang="sr-Latn-ME" dirty="0"/>
              <a:t>Pri pritisku od 200 mmHg diureza se povećava za 6 do 8 puta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31E9D8-E63D-479F-BA59-0D333AF4237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sr-Latn-ME" dirty="0"/>
              <a:t>Kako se povećava količina izlučenog urina povećava se i količina izlučenog natrijuma zbog čega se ona difiniše kao </a:t>
            </a:r>
            <a:r>
              <a:rPr lang="sr-Latn-M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pritiskom uslovljena natriureza</a:t>
            </a:r>
            <a:endParaRPr lang="en-GB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7912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80000"/>
                <a:shade val="100000"/>
                <a:satMod val="300000"/>
              </a:schemeClr>
            </a:gs>
            <a:gs pos="100000">
              <a:schemeClr val="bg1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ED15573D-0E45-4691-B525-471152EC18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E448559-19A4-4252-8C27-54C1DA906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B19C35E-4E30-4F1D-9FC2-F2FA6191E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19" y="466344"/>
            <a:ext cx="3959352" cy="592531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00710A-16D3-46BC-9461-7EE474C3A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40" y="875324"/>
            <a:ext cx="3536510" cy="5093520"/>
          </a:xfrm>
        </p:spPr>
        <p:txBody>
          <a:bodyPr>
            <a:normAutofit/>
          </a:bodyPr>
          <a:lstStyle/>
          <a:p>
            <a:pPr algn="ctr"/>
            <a:r>
              <a:rPr lang="sr-Latn-ME">
                <a:solidFill>
                  <a:schemeClr val="tx1"/>
                </a:solidFill>
              </a:rPr>
              <a:t>Eksperiment – kontrola arterijskog pritiska bubrezima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BEC4C1-80FB-4A2E-A62F-BFE6D6588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8124" y="559477"/>
            <a:ext cx="5647076" cy="547556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sr-Latn-ME" sz="2000" dirty="0"/>
              <a:t>Psima je prethodno blokirani sve nervni refleksi za kontrolu pritiska.</a:t>
            </a:r>
          </a:p>
          <a:p>
            <a:pPr marL="0" indent="0">
              <a:buNone/>
            </a:pPr>
            <a:r>
              <a:rPr lang="sr-Latn-ME" sz="2000" dirty="0"/>
              <a:t>Arterijski pritisak im se iznenadno poveća infuzijom 400 ml krvi. Istog trenutka minutni volumen srca se udvostruči tako da srednji arterijski pritisak iznosi 205 mmHg, što je dvostruko veći u odnosu na početni. </a:t>
            </a:r>
          </a:p>
          <a:p>
            <a:pPr marL="0" indent="0">
              <a:buNone/>
            </a:pPr>
            <a:r>
              <a:rPr lang="sr-Latn-ME" sz="2000" dirty="0"/>
              <a:t>Aktiviraju se procesi izlučivanja urina i količina se povećava za 12 puta, ali se minutni volumen srca i arterijski pritisak vraćaju na normalu u toku slijedećeg sata.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056024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FD0A97-F5C5-4278-86A4-3F48D9B279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902860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0400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EB72A9B-FD82-4F09-BF1E-D39311D3A0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D39B371-6E4E-4070-AB4E-4D788405A5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37DAED-8BFE-4563-BB45-B5E554D70A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18BB300-BC7B-4A19-9758-2CBA853650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5774879"/>
              </p:ext>
            </p:extLst>
          </p:nvPr>
        </p:nvGraphicFramePr>
        <p:xfrm>
          <a:off x="1066800" y="2310063"/>
          <a:ext cx="10058400" cy="3725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1836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A2AD6B69-E0A0-476D-9EE1-6B69F04C59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16BE10A1-AD5F-4AB3-8A94-41D62B494A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4419599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5684BFFE-6A90-4311-ACD5-B34177D464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4122323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3CED8F0D-63AD-4F60-8A89-1D260BE855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180043"/>
              </p:ext>
            </p:extLst>
          </p:nvPr>
        </p:nvGraphicFramePr>
        <p:xfrm>
          <a:off x="5478124" y="800947"/>
          <a:ext cx="5906181" cy="5230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4497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57F45B-5417-4073-A67A-343F2C8812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902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91B6077-4778-41B2-9147-335CF2F2F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tx1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32A1931-0F59-453D-A308-48B4BBA05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7910" y="643467"/>
            <a:ext cx="3816179" cy="55710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27D497-40EC-49CA-9C48-FE4127084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bg1"/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5766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E94681D-2A4C-4A8D-B9B5-31D440D03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B65ABA3-820C-4D75-9437-9EFA1ADF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6BF2FB-90D8-48DB-BD34-D040CDCFF2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11657BF2-BFFB-4FF0-9FE2-4D7F7A7C9D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397171-E233-4F26-9A8C-29C436537D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393" y="237744"/>
            <a:ext cx="7652977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A830B9C-C9EB-4D80-9552-AE9DE30758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53" y="374904"/>
            <a:ext cx="734015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57375D-FC27-4729-B5FF-C39F0FDD8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642593"/>
            <a:ext cx="6281928" cy="17441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/>
              <a:t>Uloga autoregulacije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3886E-4415-48AF-A011-58DDF3355F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8680" y="2386584"/>
            <a:ext cx="6281928" cy="3648456"/>
          </a:xfrm>
        </p:spPr>
        <p:txBody>
          <a:bodyPr vert="horz" lIns="91440" tIns="45720" rIns="91440" bIns="45720" rtlCol="0">
            <a:normAutofit/>
          </a:bodyPr>
          <a:lstStyle/>
          <a:p>
            <a:pPr marL="0"/>
            <a:r>
              <a:rPr lang="en-US"/>
              <a:t>Povećanje minutnog volumena srca posredno povećava arterijski pritisak kroz mehanizam </a:t>
            </a:r>
            <a:r>
              <a: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autoregulacije protoka krvi</a:t>
            </a:r>
            <a:r>
              <a:rPr lang="en-US"/>
              <a:t>. </a:t>
            </a:r>
          </a:p>
          <a:p>
            <a:pPr marL="0"/>
            <a:r>
              <a:rPr lang="en-US"/>
              <a:t>To je regulacija protoka krvi od strane perifernih tkiva odnosno kod povećanja minutnog volumena srca dolazi do povećanja protoka krvi kroz sva tkiva u organizmu pa autoregulatorni mehanizma reguliše dotok krvi aktiviranje vazokonstriktornih mehanizama. </a:t>
            </a:r>
          </a:p>
          <a:p>
            <a:pPr marL="0"/>
            <a:r>
              <a:rPr lang="en-US"/>
              <a:t>Na ovaj način, vazokonstrikcijom krvnih sudova u perifenrim tkivima, istovremeno povećava i ukupni periferni otpor. </a:t>
            </a:r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3E4E452-EA06-40BB-BB2B-CC06C00D486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l="4380" r="1282" b="-2"/>
          <a:stretch/>
        </p:blipFill>
        <p:spPr>
          <a:xfrm>
            <a:off x="7837371" y="237744"/>
            <a:ext cx="4124416" cy="6382512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81DB1CCA-F76C-4035-A63F-94B1B15FA40E}"/>
              </a:ext>
            </a:extLst>
          </p:cNvPr>
          <p:cNvSpPr/>
          <p:nvPr/>
        </p:nvSpPr>
        <p:spPr>
          <a:xfrm>
            <a:off x="8238478" y="2885243"/>
            <a:ext cx="3581666" cy="2894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717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AnalogousFromLightSeedRightStep">
      <a:dk1>
        <a:srgbClr val="000000"/>
      </a:dk1>
      <a:lt1>
        <a:srgbClr val="FFFFFF"/>
      </a:lt1>
      <a:dk2>
        <a:srgbClr val="412437"/>
      </a:dk2>
      <a:lt2>
        <a:srgbClr val="E8E2E2"/>
      </a:lt2>
      <a:accent1>
        <a:srgbClr val="34B0B4"/>
      </a:accent1>
      <a:accent2>
        <a:srgbClr val="4EA5EB"/>
      </a:accent2>
      <a:accent3>
        <a:srgbClr val="6E80EE"/>
      </a:accent3>
      <a:accent4>
        <a:srgbClr val="794EEB"/>
      </a:accent4>
      <a:accent5>
        <a:srgbClr val="C76EEE"/>
      </a:accent5>
      <a:accent6>
        <a:srgbClr val="EB4ED9"/>
      </a:accent6>
      <a:hlink>
        <a:srgbClr val="AE6B69"/>
      </a:hlink>
      <a:folHlink>
        <a:srgbClr val="7F7F7F"/>
      </a:folHlink>
    </a:clrScheme>
    <a:fontScheme name="Savon">
      <a:maj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VTI" id="{A72E8C35-66DD-49F8-AF66-813F19B983AE}" vid="{93CCBC76-B7A1-4C3D-93EA-5CE34C4670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1089</Words>
  <Application>Microsoft Office PowerPoint</Application>
  <PresentationFormat>Widescreen</PresentationFormat>
  <Paragraphs>68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Garamond</vt:lpstr>
      <vt:lpstr>Gill Sans MT</vt:lpstr>
      <vt:lpstr>Wingdings</vt:lpstr>
      <vt:lpstr>SavonVTI</vt:lpstr>
      <vt:lpstr>Dominantna uloga bubrega u dugoročnoj regulaciji arterskog pritiska. Sveukupni sistem kontrole pritiska</vt:lpstr>
      <vt:lpstr>Sistemska kontrola arterijskog pritiska</vt:lpstr>
      <vt:lpstr>Veličina diureza – osnova kontrole arterijskog pritiska</vt:lpstr>
      <vt:lpstr>Eksperiment – kontrola arterijskog pritiska bubrezima</vt:lpstr>
      <vt:lpstr>PowerPoint Presentation</vt:lpstr>
      <vt:lpstr>PowerPoint Presentation</vt:lpstr>
      <vt:lpstr>PowerPoint Presentation</vt:lpstr>
      <vt:lpstr>PowerPoint Presentation</vt:lpstr>
      <vt:lpstr>Uloga autoregulacije</vt:lpstr>
      <vt:lpstr>Važnost unosa soli u regulaciji arterijskog pritiska</vt:lpstr>
      <vt:lpstr>Sistem renin-angiotenzin: uloga u kontroli arterijskog pritiska</vt:lpstr>
      <vt:lpstr>Dejstvo angiotenzina na bubrege – zadržavanje soli i vode</vt:lpstr>
      <vt:lpstr>PowerPoint Presentation</vt:lpstr>
      <vt:lpstr>PowerPoint Presentation</vt:lpstr>
      <vt:lpstr>Pregled sveukupnog sistema za regulaciju arterijskog pritiska</vt:lpstr>
      <vt:lpstr>1. Mehanizmi za brzu kontrolu pritiska</vt:lpstr>
      <vt:lpstr>II Mehanizmi za kontrolu pritiska nakon više minuta</vt:lpstr>
      <vt:lpstr>III Dugoročni mehanizmi za kontrolu arterijskog pritiska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Dominantna uloga bubrega u dugoročnoj regulaciji arterskog pritiska. Sveukupni sistem kontrole pritiska</dc:title>
  <dc:creator>vjeroslava slavic</dc:creator>
  <cp:lastModifiedBy>vjeroslava slavic</cp:lastModifiedBy>
  <cp:revision>2</cp:revision>
  <dcterms:created xsi:type="dcterms:W3CDTF">2020-03-30T20:41:56Z</dcterms:created>
  <dcterms:modified xsi:type="dcterms:W3CDTF">2020-03-30T20:51:16Z</dcterms:modified>
</cp:coreProperties>
</file>